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onsolas" panose="020B0609020204030204" pitchFamily="49" charset="0"/>
      <p:regular r:id="rId13"/>
      <p:bold r:id="rId14"/>
      <p:italic r:id="rId15"/>
      <p:boldItalic r:id="rId16"/>
    </p:embeddedFont>
    <p:embeddedFont>
      <p:font typeface="Merriweather" panose="00000500000000000000" pitchFamily="2" charset="0"/>
      <p:regular r:id="rId17"/>
      <p:bold r:id="rId18"/>
    </p:embeddedFont>
    <p:embeddedFont>
      <p:font typeface="Merriweather Bold" panose="00000800000000000000" pitchFamily="2" charset="0"/>
      <p:bold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151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3" d="100"/>
          <a:sy n="93" d="100"/>
        </p:scale>
        <p:origin x="52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niyaz.official02@outlook.com" userId="27715ccf256aad91" providerId="LiveId" clId="{36BB1C0D-37BD-4A43-9C15-9526D35B0399}"/>
    <pc:docChg chg="undo custSel modSld">
      <pc:chgData name="m.niyaz.official02@outlook.com" userId="27715ccf256aad91" providerId="LiveId" clId="{36BB1C0D-37BD-4A43-9C15-9526D35B0399}" dt="2025-03-26T05:40:24.716" v="29" actId="207"/>
      <pc:docMkLst>
        <pc:docMk/>
      </pc:docMkLst>
      <pc:sldChg chg="addSp modSp mod">
        <pc:chgData name="m.niyaz.official02@outlook.com" userId="27715ccf256aad91" providerId="LiveId" clId="{36BB1C0D-37BD-4A43-9C15-9526D35B0399}" dt="2025-03-26T05:38:11.449" v="6" actId="207"/>
        <pc:sldMkLst>
          <pc:docMk/>
          <pc:sldMk cId="0" sldId="256"/>
        </pc:sldMkLst>
        <pc:spChg chg="add mod">
          <ac:chgData name="m.niyaz.official02@outlook.com" userId="27715ccf256aad91" providerId="LiveId" clId="{36BB1C0D-37BD-4A43-9C15-9526D35B0399}" dt="2025-03-26T05:38:11.449" v="6" actId="207"/>
          <ac:spMkLst>
            <pc:docMk/>
            <pc:sldMk cId="0" sldId="256"/>
            <ac:spMk id="8" creationId="{CAF1FE5F-DB94-3453-8861-FA5E93F7ADA0}"/>
          </ac:spMkLst>
        </pc:spChg>
      </pc:sldChg>
      <pc:sldChg chg="addSp modSp mod">
        <pc:chgData name="m.niyaz.official02@outlook.com" userId="27715ccf256aad91" providerId="LiveId" clId="{36BB1C0D-37BD-4A43-9C15-9526D35B0399}" dt="2025-03-26T05:38:36.187" v="9" actId="208"/>
        <pc:sldMkLst>
          <pc:docMk/>
          <pc:sldMk cId="0" sldId="257"/>
        </pc:sldMkLst>
        <pc:spChg chg="add mod">
          <ac:chgData name="m.niyaz.official02@outlook.com" userId="27715ccf256aad91" providerId="LiveId" clId="{36BB1C0D-37BD-4A43-9C15-9526D35B0399}" dt="2025-03-26T05:38:36.187" v="9" actId="208"/>
          <ac:spMkLst>
            <pc:docMk/>
            <pc:sldMk cId="0" sldId="257"/>
            <ac:spMk id="15" creationId="{A9D53AC1-C421-4EB5-D08D-3CCE6E2991B2}"/>
          </ac:spMkLst>
        </pc:spChg>
      </pc:sldChg>
      <pc:sldChg chg="addSp delSp modSp mod">
        <pc:chgData name="m.niyaz.official02@outlook.com" userId="27715ccf256aad91" providerId="LiveId" clId="{36BB1C0D-37BD-4A43-9C15-9526D35B0399}" dt="2025-03-26T05:39:11.118" v="14" actId="208"/>
        <pc:sldMkLst>
          <pc:docMk/>
          <pc:sldMk cId="0" sldId="258"/>
        </pc:sldMkLst>
        <pc:spChg chg="add del">
          <ac:chgData name="m.niyaz.official02@outlook.com" userId="27715ccf256aad91" providerId="LiveId" clId="{36BB1C0D-37BD-4A43-9C15-9526D35B0399}" dt="2025-03-26T05:39:01.199" v="11" actId="11529"/>
          <ac:spMkLst>
            <pc:docMk/>
            <pc:sldMk cId="0" sldId="258"/>
            <ac:spMk id="9" creationId="{D08C3F6E-6912-19A1-FA58-79EEB9B94791}"/>
          </ac:spMkLst>
        </pc:spChg>
        <pc:spChg chg="add mod">
          <ac:chgData name="m.niyaz.official02@outlook.com" userId="27715ccf256aad91" providerId="LiveId" clId="{36BB1C0D-37BD-4A43-9C15-9526D35B0399}" dt="2025-03-26T05:39:11.118" v="14" actId="208"/>
          <ac:spMkLst>
            <pc:docMk/>
            <pc:sldMk cId="0" sldId="258"/>
            <ac:spMk id="10" creationId="{B0374362-7631-B862-7516-911F29DBC296}"/>
          </ac:spMkLst>
        </pc:spChg>
      </pc:sldChg>
      <pc:sldChg chg="addSp modSp mod">
        <pc:chgData name="m.niyaz.official02@outlook.com" userId="27715ccf256aad91" providerId="LiveId" clId="{36BB1C0D-37BD-4A43-9C15-9526D35B0399}" dt="2025-03-26T05:39:22.790" v="17" actId="207"/>
        <pc:sldMkLst>
          <pc:docMk/>
          <pc:sldMk cId="0" sldId="259"/>
        </pc:sldMkLst>
        <pc:spChg chg="add mod">
          <ac:chgData name="m.niyaz.official02@outlook.com" userId="27715ccf256aad91" providerId="LiveId" clId="{36BB1C0D-37BD-4A43-9C15-9526D35B0399}" dt="2025-03-26T05:39:22.790" v="17" actId="207"/>
          <ac:spMkLst>
            <pc:docMk/>
            <pc:sldMk cId="0" sldId="259"/>
            <ac:spMk id="15" creationId="{9D5732C1-0BA9-CEF8-F7D3-2AAACD8C31E2}"/>
          </ac:spMkLst>
        </pc:spChg>
      </pc:sldChg>
      <pc:sldChg chg="addSp modSp mod">
        <pc:chgData name="m.niyaz.official02@outlook.com" userId="27715ccf256aad91" providerId="LiveId" clId="{36BB1C0D-37BD-4A43-9C15-9526D35B0399}" dt="2025-03-26T05:39:42.857" v="20" actId="207"/>
        <pc:sldMkLst>
          <pc:docMk/>
          <pc:sldMk cId="0" sldId="261"/>
        </pc:sldMkLst>
        <pc:spChg chg="add mod">
          <ac:chgData name="m.niyaz.official02@outlook.com" userId="27715ccf256aad91" providerId="LiveId" clId="{36BB1C0D-37BD-4A43-9C15-9526D35B0399}" dt="2025-03-26T05:39:42.857" v="20" actId="207"/>
          <ac:spMkLst>
            <pc:docMk/>
            <pc:sldMk cId="0" sldId="261"/>
            <ac:spMk id="12" creationId="{53D03FB0-9DEA-816D-5434-DAB863F04ED1}"/>
          </ac:spMkLst>
        </pc:spChg>
      </pc:sldChg>
      <pc:sldChg chg="addSp modSp mod">
        <pc:chgData name="m.niyaz.official02@outlook.com" userId="27715ccf256aad91" providerId="LiveId" clId="{36BB1C0D-37BD-4A43-9C15-9526D35B0399}" dt="2025-03-26T05:39:53.628" v="22" actId="207"/>
        <pc:sldMkLst>
          <pc:docMk/>
          <pc:sldMk cId="0" sldId="262"/>
        </pc:sldMkLst>
        <pc:spChg chg="add mod">
          <ac:chgData name="m.niyaz.official02@outlook.com" userId="27715ccf256aad91" providerId="LiveId" clId="{36BB1C0D-37BD-4A43-9C15-9526D35B0399}" dt="2025-03-26T05:39:53.628" v="22" actId="207"/>
          <ac:spMkLst>
            <pc:docMk/>
            <pc:sldMk cId="0" sldId="262"/>
            <ac:spMk id="13" creationId="{47443D99-733B-5CCE-74C7-EEF98775B21E}"/>
          </ac:spMkLst>
        </pc:spChg>
      </pc:sldChg>
      <pc:sldChg chg="addSp modSp mod">
        <pc:chgData name="m.niyaz.official02@outlook.com" userId="27715ccf256aad91" providerId="LiveId" clId="{36BB1C0D-37BD-4A43-9C15-9526D35B0399}" dt="2025-03-26T05:40:09.541" v="25" actId="208"/>
        <pc:sldMkLst>
          <pc:docMk/>
          <pc:sldMk cId="0" sldId="263"/>
        </pc:sldMkLst>
        <pc:spChg chg="add mod">
          <ac:chgData name="m.niyaz.official02@outlook.com" userId="27715ccf256aad91" providerId="LiveId" clId="{36BB1C0D-37BD-4A43-9C15-9526D35B0399}" dt="2025-03-26T05:40:09.541" v="25" actId="208"/>
          <ac:spMkLst>
            <pc:docMk/>
            <pc:sldMk cId="0" sldId="263"/>
            <ac:spMk id="16" creationId="{67962C7E-AFC1-6C63-38EE-38F8F10485BE}"/>
          </ac:spMkLst>
        </pc:spChg>
      </pc:sldChg>
      <pc:sldChg chg="addSp modSp mod">
        <pc:chgData name="m.niyaz.official02@outlook.com" userId="27715ccf256aad91" providerId="LiveId" clId="{36BB1C0D-37BD-4A43-9C15-9526D35B0399}" dt="2025-03-26T05:40:24.716" v="29" actId="207"/>
        <pc:sldMkLst>
          <pc:docMk/>
          <pc:sldMk cId="0" sldId="265"/>
        </pc:sldMkLst>
        <pc:spChg chg="add mod">
          <ac:chgData name="m.niyaz.official02@outlook.com" userId="27715ccf256aad91" providerId="LiveId" clId="{36BB1C0D-37BD-4A43-9C15-9526D35B0399}" dt="2025-03-26T05:40:24.716" v="29" actId="207"/>
          <ac:spMkLst>
            <pc:docMk/>
            <pc:sldMk cId="0" sldId="265"/>
            <ac:spMk id="19" creationId="{81CC615F-9411-0069-D963-CCFEC1747CC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2640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2211467"/>
            <a:ext cx="7416403" cy="1542574"/>
          </a:xfrm>
          <a:prstGeom prst="rect">
            <a:avLst/>
          </a:prstGeom>
          <a:noFill/>
          <a:ln/>
        </p:spPr>
        <p:txBody>
          <a:bodyPr wrap="squar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Amazon Fresh Database Analytics</a:t>
            </a:r>
            <a:endParaRPr lang="en-US" sz="4850" dirty="0"/>
          </a:p>
        </p:txBody>
      </p:sp>
      <p:sp>
        <p:nvSpPr>
          <p:cNvPr id="4" name="Text 1"/>
          <p:cNvSpPr/>
          <p:nvPr/>
        </p:nvSpPr>
        <p:spPr>
          <a:xfrm>
            <a:off x="6350198" y="4124206"/>
            <a:ext cx="7416403" cy="1184434"/>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This presentation explores the Amazon Fresh database, focusing on relationships between tables, key constraints, and actionable insights derived from SQL queries.</a:t>
            </a:r>
            <a:endParaRPr lang="en-US" sz="1900" dirty="0"/>
          </a:p>
        </p:txBody>
      </p:sp>
      <p:sp>
        <p:nvSpPr>
          <p:cNvPr id="5" name="Shape 2"/>
          <p:cNvSpPr/>
          <p:nvPr/>
        </p:nvSpPr>
        <p:spPr>
          <a:xfrm>
            <a:off x="6350198" y="5604748"/>
            <a:ext cx="394930" cy="394930"/>
          </a:xfrm>
          <a:prstGeom prst="roundRect">
            <a:avLst>
              <a:gd name="adj" fmla="val 23151155"/>
            </a:avLst>
          </a:prstGeom>
          <a:noFill/>
          <a:ln w="7620">
            <a:solidFill>
              <a:srgbClr val="FFFFFF"/>
            </a:solidFill>
            <a:prstDash val="solid"/>
          </a:ln>
        </p:spPr>
      </p:sp>
      <p:pic>
        <p:nvPicPr>
          <p:cNvPr id="6" name="Image 1" descr="preencoded.png"/>
          <p:cNvPicPr>
            <a:picLocks noChangeAspect="1"/>
          </p:cNvPicPr>
          <p:nvPr/>
        </p:nvPicPr>
        <p:blipFill>
          <a:blip r:embed="rId4"/>
          <a:stretch>
            <a:fillRect/>
          </a:stretch>
        </p:blipFill>
        <p:spPr>
          <a:xfrm>
            <a:off x="6357818" y="5612368"/>
            <a:ext cx="379690" cy="379690"/>
          </a:xfrm>
          <a:prstGeom prst="rect">
            <a:avLst/>
          </a:prstGeom>
        </p:spPr>
      </p:pic>
      <p:sp>
        <p:nvSpPr>
          <p:cNvPr id="7" name="Text 3"/>
          <p:cNvSpPr/>
          <p:nvPr/>
        </p:nvSpPr>
        <p:spPr>
          <a:xfrm>
            <a:off x="6868478" y="5586293"/>
            <a:ext cx="3627953" cy="431840"/>
          </a:xfrm>
          <a:prstGeom prst="rect">
            <a:avLst/>
          </a:prstGeom>
          <a:noFill/>
          <a:ln/>
        </p:spPr>
        <p:txBody>
          <a:bodyPr wrap="none" lIns="0" tIns="0" rIns="0" bIns="0" rtlCol="0" anchor="t"/>
          <a:lstStyle/>
          <a:p>
            <a:pPr marL="0" indent="0" algn="l">
              <a:lnSpc>
                <a:spcPts val="3400"/>
              </a:lnSpc>
              <a:buNone/>
            </a:pPr>
            <a:r>
              <a:rPr lang="en-US" sz="2400" b="1" dirty="0">
                <a:solidFill>
                  <a:srgbClr val="E2E6E9"/>
                </a:solidFill>
                <a:latin typeface="Merriweather Bold" pitchFamily="34" charset="0"/>
                <a:ea typeface="Merriweather Bold" pitchFamily="34" charset="-122"/>
                <a:cs typeface="Merriweather Bold" pitchFamily="34" charset="-120"/>
              </a:rPr>
              <a:t>by Mohammed Niyaz.M</a:t>
            </a:r>
            <a:endParaRPr lang="en-US" sz="2400" dirty="0"/>
          </a:p>
        </p:txBody>
      </p:sp>
      <p:sp>
        <p:nvSpPr>
          <p:cNvPr id="8" name="Rectangle 7">
            <a:extLst>
              <a:ext uri="{FF2B5EF4-FFF2-40B4-BE49-F238E27FC236}">
                <a16:creationId xmlns:a16="http://schemas.microsoft.com/office/drawing/2014/main" id="{CAF1FE5F-DB94-3453-8861-FA5E93F7ADA0}"/>
              </a:ext>
            </a:extLst>
          </p:cNvPr>
          <p:cNvSpPr/>
          <p:nvPr/>
        </p:nvSpPr>
        <p:spPr>
          <a:xfrm>
            <a:off x="12647488" y="7572055"/>
            <a:ext cx="1910993" cy="554804"/>
          </a:xfrm>
          <a:prstGeom prst="rect">
            <a:avLst/>
          </a:prstGeom>
          <a:solidFill>
            <a:srgbClr val="09151B"/>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77359" y="610791"/>
            <a:ext cx="5552718" cy="694134"/>
          </a:xfrm>
          <a:prstGeom prst="rect">
            <a:avLst/>
          </a:prstGeom>
          <a:noFill/>
          <a:ln/>
        </p:spPr>
        <p:txBody>
          <a:bodyPr wrap="none" lIns="0" tIns="0" rIns="0" bIns="0" rtlCol="0" anchor="t"/>
          <a:lstStyle/>
          <a:p>
            <a:pPr marL="0" indent="0" algn="l">
              <a:lnSpc>
                <a:spcPts val="5450"/>
              </a:lnSpc>
              <a:buNone/>
            </a:pPr>
            <a:r>
              <a:rPr lang="en-US" sz="4350" dirty="0">
                <a:solidFill>
                  <a:srgbClr val="F5F0F0"/>
                </a:solidFill>
                <a:latin typeface="Merriweather" pitchFamily="34" charset="0"/>
                <a:ea typeface="Merriweather" pitchFamily="34" charset="-122"/>
                <a:cs typeface="Merriweather" pitchFamily="34" charset="-120"/>
              </a:rPr>
              <a:t>Actionable Insights</a:t>
            </a:r>
            <a:endParaRPr lang="en-US" sz="4350" dirty="0"/>
          </a:p>
        </p:txBody>
      </p:sp>
      <p:sp>
        <p:nvSpPr>
          <p:cNvPr id="3" name="Text 1"/>
          <p:cNvSpPr/>
          <p:nvPr/>
        </p:nvSpPr>
        <p:spPr>
          <a:xfrm>
            <a:off x="777359" y="1749028"/>
            <a:ext cx="13075682" cy="710565"/>
          </a:xfrm>
          <a:prstGeom prst="rect">
            <a:avLst/>
          </a:prstGeom>
          <a:noFill/>
          <a:ln/>
        </p:spPr>
        <p:txBody>
          <a:bodyPr wrap="square" lIns="0" tIns="0" rIns="0" bIns="0" rtlCol="0" anchor="t"/>
          <a:lstStyle/>
          <a:p>
            <a:pPr marL="0" indent="0" algn="l">
              <a:lnSpc>
                <a:spcPts val="2750"/>
              </a:lnSpc>
              <a:buNone/>
            </a:pPr>
            <a:r>
              <a:rPr lang="en-US" sz="1700" dirty="0">
                <a:solidFill>
                  <a:srgbClr val="E2E6E9"/>
                </a:solidFill>
                <a:latin typeface="Merriweather" pitchFamily="34" charset="0"/>
                <a:ea typeface="Merriweather" pitchFamily="34" charset="-122"/>
                <a:cs typeface="Merriweather" pitchFamily="34" charset="-120"/>
              </a:rPr>
              <a:t>SQL queries can provide valuable insights. For example, we can identify cities with the highest concentration of Prime members or determine the top 3 most frequently ordered categories.</a:t>
            </a:r>
            <a:endParaRPr lang="en-US" sz="1700" dirty="0"/>
          </a:p>
        </p:txBody>
      </p:sp>
      <p:sp>
        <p:nvSpPr>
          <p:cNvPr id="4" name="Text 2"/>
          <p:cNvSpPr/>
          <p:nvPr/>
        </p:nvSpPr>
        <p:spPr>
          <a:xfrm>
            <a:off x="777359" y="2709386"/>
            <a:ext cx="13075682" cy="725805"/>
          </a:xfrm>
          <a:prstGeom prst="rect">
            <a:avLst/>
          </a:prstGeom>
          <a:noFill/>
          <a:ln/>
        </p:spPr>
        <p:txBody>
          <a:bodyPr wrap="square" lIns="0" tIns="0" rIns="0" bIns="0" rtlCol="0" anchor="t"/>
          <a:lstStyle/>
          <a:p>
            <a:pPr marL="0" indent="0" algn="l">
              <a:lnSpc>
                <a:spcPts val="2750"/>
              </a:lnSpc>
              <a:buNone/>
            </a:pPr>
            <a:r>
              <a:rPr lang="en-US" sz="1700" dirty="0">
                <a:solidFill>
                  <a:srgbClr val="E2E6E9"/>
                </a:solidFill>
                <a:latin typeface="Merriweather" pitchFamily="34" charset="0"/>
                <a:ea typeface="Merriweather" pitchFamily="34" charset="-122"/>
                <a:cs typeface="Merriweather" pitchFamily="34" charset="-120"/>
              </a:rPr>
              <a:t>Example: </a:t>
            </a:r>
            <a:r>
              <a:rPr lang="en-US" sz="1700" dirty="0">
                <a:solidFill>
                  <a:srgbClr val="E2E6E9"/>
                </a:solidFill>
                <a:highlight>
                  <a:srgbClr val="001D4D"/>
                </a:highlight>
                <a:latin typeface="Consolas" pitchFamily="34" charset="0"/>
                <a:ea typeface="Consolas" pitchFamily="34" charset="-122"/>
                <a:cs typeface="Consolas" pitchFamily="34" charset="-120"/>
              </a:rPr>
              <a:t>SELECT City, COUNT(CustomerID) AS PrimeMemberCount FROM customers WHERE primemember = 'yes' AND city IS NOT NULL GROUP BY city ORDER BY PrimeMemberCount DESC;</a:t>
            </a:r>
            <a:endParaRPr lang="en-US" sz="1700" dirty="0"/>
          </a:p>
        </p:txBody>
      </p:sp>
      <p:pic>
        <p:nvPicPr>
          <p:cNvPr id="5" name="Image 0" descr="preencoded.png"/>
          <p:cNvPicPr>
            <a:picLocks noChangeAspect="1"/>
          </p:cNvPicPr>
          <p:nvPr/>
        </p:nvPicPr>
        <p:blipFill>
          <a:blip r:embed="rId3"/>
          <a:stretch>
            <a:fillRect/>
          </a:stretch>
        </p:blipFill>
        <p:spPr>
          <a:xfrm>
            <a:off x="2967514" y="3684984"/>
            <a:ext cx="2157413" cy="1279684"/>
          </a:xfrm>
          <a:prstGeom prst="rect">
            <a:avLst/>
          </a:prstGeom>
        </p:spPr>
      </p:pic>
      <p:sp>
        <p:nvSpPr>
          <p:cNvPr id="6" name="Text 3"/>
          <p:cNvSpPr/>
          <p:nvPr/>
        </p:nvSpPr>
        <p:spPr>
          <a:xfrm>
            <a:off x="3890010" y="4288155"/>
            <a:ext cx="312301" cy="390406"/>
          </a:xfrm>
          <a:prstGeom prst="rect">
            <a:avLst/>
          </a:prstGeom>
          <a:noFill/>
          <a:ln/>
        </p:spPr>
        <p:txBody>
          <a:bodyPr wrap="none" lIns="0" tIns="0" rIns="0" bIns="0" rtlCol="0" anchor="t"/>
          <a:lstStyle/>
          <a:p>
            <a:pPr marL="0" indent="0" algn="ctr">
              <a:lnSpc>
                <a:spcPts val="3900"/>
              </a:lnSpc>
              <a:buNone/>
            </a:pPr>
            <a:r>
              <a:rPr lang="en-US" sz="2450" dirty="0">
                <a:solidFill>
                  <a:srgbClr val="E2E6E9"/>
                </a:solidFill>
                <a:latin typeface="Merriweather" pitchFamily="34" charset="0"/>
                <a:ea typeface="Merriweather" pitchFamily="34" charset="-122"/>
                <a:cs typeface="Merriweather" pitchFamily="34" charset="-120"/>
              </a:rPr>
              <a:t>1</a:t>
            </a:r>
            <a:endParaRPr lang="en-US" sz="2450" dirty="0"/>
          </a:p>
        </p:txBody>
      </p:sp>
      <p:sp>
        <p:nvSpPr>
          <p:cNvPr id="7" name="Text 4"/>
          <p:cNvSpPr/>
          <p:nvPr/>
        </p:nvSpPr>
        <p:spPr>
          <a:xfrm>
            <a:off x="5346978" y="3907036"/>
            <a:ext cx="2739390" cy="347067"/>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Insights</a:t>
            </a:r>
            <a:endParaRPr lang="en-US" sz="2150" dirty="0"/>
          </a:p>
        </p:txBody>
      </p:sp>
      <p:sp>
        <p:nvSpPr>
          <p:cNvPr id="8" name="Text 5"/>
          <p:cNvSpPr/>
          <p:nvPr/>
        </p:nvSpPr>
        <p:spPr>
          <a:xfrm>
            <a:off x="5346978" y="4387334"/>
            <a:ext cx="2739390" cy="355283"/>
          </a:xfrm>
          <a:prstGeom prst="rect">
            <a:avLst/>
          </a:prstGeom>
          <a:noFill/>
          <a:ln/>
        </p:spPr>
        <p:txBody>
          <a:bodyPr wrap="none" lIns="0" tIns="0" rIns="0" bIns="0" rtlCol="0" anchor="t"/>
          <a:lstStyle/>
          <a:p>
            <a:pPr marL="0" indent="0" algn="l">
              <a:lnSpc>
                <a:spcPts val="2750"/>
              </a:lnSpc>
              <a:buNone/>
            </a:pPr>
            <a:r>
              <a:rPr lang="en-US" sz="1700" dirty="0">
                <a:solidFill>
                  <a:srgbClr val="E2E6E9"/>
                </a:solidFill>
                <a:latin typeface="Merriweather" pitchFamily="34" charset="0"/>
                <a:ea typeface="Merriweather" pitchFamily="34" charset="-122"/>
                <a:cs typeface="Merriweather" pitchFamily="34" charset="-120"/>
              </a:rPr>
              <a:t>Drive informed decisions.</a:t>
            </a:r>
            <a:endParaRPr lang="en-US" sz="1700" dirty="0"/>
          </a:p>
        </p:txBody>
      </p:sp>
      <p:sp>
        <p:nvSpPr>
          <p:cNvPr id="9" name="Shape 6"/>
          <p:cNvSpPr/>
          <p:nvPr/>
        </p:nvSpPr>
        <p:spPr>
          <a:xfrm>
            <a:off x="5180409" y="4977170"/>
            <a:ext cx="8617148" cy="15240"/>
          </a:xfrm>
          <a:prstGeom prst="roundRect">
            <a:avLst>
              <a:gd name="adj" fmla="val 612114"/>
            </a:avLst>
          </a:prstGeom>
          <a:solidFill>
            <a:srgbClr val="194A99"/>
          </a:solidFill>
          <a:ln/>
        </p:spPr>
      </p:sp>
      <p:pic>
        <p:nvPicPr>
          <p:cNvPr id="10" name="Image 1" descr="preencoded.png"/>
          <p:cNvPicPr>
            <a:picLocks noChangeAspect="1"/>
          </p:cNvPicPr>
          <p:nvPr/>
        </p:nvPicPr>
        <p:blipFill>
          <a:blip r:embed="rId4"/>
          <a:stretch>
            <a:fillRect/>
          </a:stretch>
        </p:blipFill>
        <p:spPr>
          <a:xfrm>
            <a:off x="1888688" y="5020151"/>
            <a:ext cx="4314944" cy="1279684"/>
          </a:xfrm>
          <a:prstGeom prst="rect">
            <a:avLst/>
          </a:prstGeom>
        </p:spPr>
      </p:pic>
      <p:sp>
        <p:nvSpPr>
          <p:cNvPr id="11" name="Text 7"/>
          <p:cNvSpPr/>
          <p:nvPr/>
        </p:nvSpPr>
        <p:spPr>
          <a:xfrm>
            <a:off x="3889891" y="5464731"/>
            <a:ext cx="312301" cy="390406"/>
          </a:xfrm>
          <a:prstGeom prst="rect">
            <a:avLst/>
          </a:prstGeom>
          <a:noFill/>
          <a:ln/>
        </p:spPr>
        <p:txBody>
          <a:bodyPr wrap="none" lIns="0" tIns="0" rIns="0" bIns="0" rtlCol="0" anchor="t"/>
          <a:lstStyle/>
          <a:p>
            <a:pPr marL="0" indent="0" algn="ctr">
              <a:lnSpc>
                <a:spcPts val="3900"/>
              </a:lnSpc>
              <a:buNone/>
            </a:pPr>
            <a:r>
              <a:rPr lang="en-US" sz="2450" dirty="0">
                <a:solidFill>
                  <a:srgbClr val="E2E6E9"/>
                </a:solidFill>
                <a:latin typeface="Merriweather" pitchFamily="34" charset="0"/>
                <a:ea typeface="Merriweather" pitchFamily="34" charset="-122"/>
                <a:cs typeface="Merriweather" pitchFamily="34" charset="-120"/>
              </a:rPr>
              <a:t>2</a:t>
            </a:r>
            <a:endParaRPr lang="en-US" sz="2450" dirty="0"/>
          </a:p>
        </p:txBody>
      </p:sp>
      <p:sp>
        <p:nvSpPr>
          <p:cNvPr id="12" name="Text 8"/>
          <p:cNvSpPr/>
          <p:nvPr/>
        </p:nvSpPr>
        <p:spPr>
          <a:xfrm>
            <a:off x="6425684" y="5242203"/>
            <a:ext cx="2269093" cy="347067"/>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Queries</a:t>
            </a:r>
            <a:endParaRPr lang="en-US" sz="2150" dirty="0"/>
          </a:p>
        </p:txBody>
      </p:sp>
      <p:sp>
        <p:nvSpPr>
          <p:cNvPr id="13" name="Text 9"/>
          <p:cNvSpPr/>
          <p:nvPr/>
        </p:nvSpPr>
        <p:spPr>
          <a:xfrm>
            <a:off x="6425684" y="5722501"/>
            <a:ext cx="2269093" cy="355283"/>
          </a:xfrm>
          <a:prstGeom prst="rect">
            <a:avLst/>
          </a:prstGeom>
          <a:noFill/>
          <a:ln/>
        </p:spPr>
        <p:txBody>
          <a:bodyPr wrap="none" lIns="0" tIns="0" rIns="0" bIns="0" rtlCol="0" anchor="t"/>
          <a:lstStyle/>
          <a:p>
            <a:pPr marL="0" indent="0" algn="l">
              <a:lnSpc>
                <a:spcPts val="2750"/>
              </a:lnSpc>
              <a:buNone/>
            </a:pPr>
            <a:r>
              <a:rPr lang="en-US" sz="1700" dirty="0">
                <a:solidFill>
                  <a:srgbClr val="E2E6E9"/>
                </a:solidFill>
                <a:latin typeface="Merriweather" pitchFamily="34" charset="0"/>
                <a:ea typeface="Merriweather" pitchFamily="34" charset="-122"/>
                <a:cs typeface="Merriweather" pitchFamily="34" charset="-120"/>
              </a:rPr>
              <a:t>Extract relevant data.</a:t>
            </a:r>
            <a:endParaRPr lang="en-US" sz="1700" dirty="0"/>
          </a:p>
        </p:txBody>
      </p:sp>
      <p:sp>
        <p:nvSpPr>
          <p:cNvPr id="14" name="Shape 10"/>
          <p:cNvSpPr/>
          <p:nvPr/>
        </p:nvSpPr>
        <p:spPr>
          <a:xfrm>
            <a:off x="6259116" y="6312337"/>
            <a:ext cx="7538442" cy="15240"/>
          </a:xfrm>
          <a:prstGeom prst="roundRect">
            <a:avLst>
              <a:gd name="adj" fmla="val 612114"/>
            </a:avLst>
          </a:prstGeom>
          <a:solidFill>
            <a:srgbClr val="194A99"/>
          </a:solidFill>
          <a:ln/>
        </p:spPr>
      </p:sp>
      <p:pic>
        <p:nvPicPr>
          <p:cNvPr id="15" name="Image 2" descr="preencoded.png"/>
          <p:cNvPicPr>
            <a:picLocks noChangeAspect="1"/>
          </p:cNvPicPr>
          <p:nvPr/>
        </p:nvPicPr>
        <p:blipFill>
          <a:blip r:embed="rId5"/>
          <a:stretch>
            <a:fillRect/>
          </a:stretch>
        </p:blipFill>
        <p:spPr>
          <a:xfrm>
            <a:off x="809982" y="6355318"/>
            <a:ext cx="6472357" cy="1279684"/>
          </a:xfrm>
          <a:prstGeom prst="rect">
            <a:avLst/>
          </a:prstGeom>
        </p:spPr>
      </p:pic>
      <p:sp>
        <p:nvSpPr>
          <p:cNvPr id="16" name="Text 11"/>
          <p:cNvSpPr/>
          <p:nvPr/>
        </p:nvSpPr>
        <p:spPr>
          <a:xfrm>
            <a:off x="3890010" y="6799898"/>
            <a:ext cx="312301" cy="390406"/>
          </a:xfrm>
          <a:prstGeom prst="rect">
            <a:avLst/>
          </a:prstGeom>
          <a:noFill/>
          <a:ln/>
        </p:spPr>
        <p:txBody>
          <a:bodyPr wrap="none" lIns="0" tIns="0" rIns="0" bIns="0" rtlCol="0" anchor="t"/>
          <a:lstStyle/>
          <a:p>
            <a:pPr marL="0" indent="0" algn="ctr">
              <a:lnSpc>
                <a:spcPts val="3900"/>
              </a:lnSpc>
              <a:buNone/>
            </a:pPr>
            <a:r>
              <a:rPr lang="en-US" sz="2450" dirty="0">
                <a:solidFill>
                  <a:srgbClr val="E2E6E9"/>
                </a:solidFill>
                <a:latin typeface="Merriweather" pitchFamily="34" charset="0"/>
                <a:ea typeface="Merriweather" pitchFamily="34" charset="-122"/>
                <a:cs typeface="Merriweather" pitchFamily="34" charset="-120"/>
              </a:rPr>
              <a:t>3</a:t>
            </a:r>
            <a:endParaRPr lang="en-US" sz="2450" dirty="0"/>
          </a:p>
        </p:txBody>
      </p:sp>
      <p:sp>
        <p:nvSpPr>
          <p:cNvPr id="17" name="Text 12"/>
          <p:cNvSpPr/>
          <p:nvPr/>
        </p:nvSpPr>
        <p:spPr>
          <a:xfrm>
            <a:off x="7504390" y="6577370"/>
            <a:ext cx="2776299" cy="347067"/>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Database</a:t>
            </a:r>
            <a:endParaRPr lang="en-US" sz="2150" dirty="0"/>
          </a:p>
        </p:txBody>
      </p:sp>
      <p:sp>
        <p:nvSpPr>
          <p:cNvPr id="18" name="Text 13"/>
          <p:cNvSpPr/>
          <p:nvPr/>
        </p:nvSpPr>
        <p:spPr>
          <a:xfrm>
            <a:off x="7504390" y="7057668"/>
            <a:ext cx="3014305" cy="355283"/>
          </a:xfrm>
          <a:prstGeom prst="rect">
            <a:avLst/>
          </a:prstGeom>
          <a:noFill/>
          <a:ln/>
        </p:spPr>
        <p:txBody>
          <a:bodyPr wrap="none" lIns="0" tIns="0" rIns="0" bIns="0" rtlCol="0" anchor="t"/>
          <a:lstStyle/>
          <a:p>
            <a:pPr marL="0" indent="0" algn="l">
              <a:lnSpc>
                <a:spcPts val="2750"/>
              </a:lnSpc>
              <a:buNone/>
            </a:pPr>
            <a:r>
              <a:rPr lang="en-US" sz="1700" dirty="0">
                <a:solidFill>
                  <a:srgbClr val="E2E6E9"/>
                </a:solidFill>
                <a:latin typeface="Merriweather" pitchFamily="34" charset="0"/>
                <a:ea typeface="Merriweather" pitchFamily="34" charset="-122"/>
                <a:cs typeface="Merriweather" pitchFamily="34" charset="-120"/>
              </a:rPr>
              <a:t>Analyze Amazon Fresh data.</a:t>
            </a:r>
            <a:endParaRPr lang="en-US" sz="1700" dirty="0"/>
          </a:p>
        </p:txBody>
      </p:sp>
      <p:sp>
        <p:nvSpPr>
          <p:cNvPr id="19" name="Rectangle 18">
            <a:extLst>
              <a:ext uri="{FF2B5EF4-FFF2-40B4-BE49-F238E27FC236}">
                <a16:creationId xmlns:a16="http://schemas.microsoft.com/office/drawing/2014/main" id="{81CC615F-9411-0069-D963-CCFEC1747CC3}"/>
              </a:ext>
            </a:extLst>
          </p:cNvPr>
          <p:cNvSpPr/>
          <p:nvPr/>
        </p:nvSpPr>
        <p:spPr>
          <a:xfrm>
            <a:off x="12801600" y="7746715"/>
            <a:ext cx="1746607" cy="437165"/>
          </a:xfrm>
          <a:prstGeom prst="rect">
            <a:avLst/>
          </a:prstGeom>
          <a:solidFill>
            <a:srgbClr val="09151B"/>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92917" y="695801"/>
            <a:ext cx="7730966" cy="1261586"/>
          </a:xfrm>
          <a:prstGeom prst="rect">
            <a:avLst/>
          </a:prstGeom>
          <a:noFill/>
          <a:ln/>
        </p:spPr>
        <p:txBody>
          <a:bodyPr wrap="square" lIns="0" tIns="0" rIns="0" bIns="0" rtlCol="0" anchor="t"/>
          <a:lstStyle/>
          <a:p>
            <a:pPr marL="0" indent="0" algn="l">
              <a:lnSpc>
                <a:spcPts val="4950"/>
              </a:lnSpc>
              <a:buNone/>
            </a:pPr>
            <a:r>
              <a:rPr lang="en-US" sz="3950" dirty="0">
                <a:solidFill>
                  <a:srgbClr val="F5F0F0"/>
                </a:solidFill>
                <a:latin typeface="Merriweather" pitchFamily="34" charset="0"/>
                <a:ea typeface="Merriweather" pitchFamily="34" charset="-122"/>
                <a:cs typeface="Merriweather" pitchFamily="34" charset="-120"/>
              </a:rPr>
              <a:t>ER Diagram and Key Constraints</a:t>
            </a:r>
            <a:endParaRPr lang="en-US" sz="3950" dirty="0"/>
          </a:p>
        </p:txBody>
      </p:sp>
      <p:sp>
        <p:nvSpPr>
          <p:cNvPr id="4" name="Text 1"/>
          <p:cNvSpPr/>
          <p:nvPr/>
        </p:nvSpPr>
        <p:spPr>
          <a:xfrm>
            <a:off x="6192917" y="2260163"/>
            <a:ext cx="7730966" cy="1292066"/>
          </a:xfrm>
          <a:prstGeom prst="rect">
            <a:avLst/>
          </a:prstGeom>
          <a:noFill/>
          <a:ln/>
        </p:spPr>
        <p:txBody>
          <a:bodyPr wrap="square" lIns="0" tIns="0" rIns="0" bIns="0" rtlCol="0" anchor="t"/>
          <a:lstStyle/>
          <a:p>
            <a:pPr marL="0" indent="0" algn="l">
              <a:lnSpc>
                <a:spcPts val="2500"/>
              </a:lnSpc>
              <a:buNone/>
            </a:pPr>
            <a:r>
              <a:rPr lang="en-US" sz="1550" dirty="0">
                <a:solidFill>
                  <a:srgbClr val="E2E6E9"/>
                </a:solidFill>
                <a:latin typeface="Merriweather" pitchFamily="34" charset="0"/>
                <a:ea typeface="Merriweather" pitchFamily="34" charset="-122"/>
                <a:cs typeface="Merriweather" pitchFamily="34" charset="-120"/>
              </a:rPr>
              <a:t>The Amazon Fresh database includes tables like Customers, Products, and Orders. Understanding their relationships is crucial for effective data analysis. Primary keys uniquely identify records, while foreign keys establish links between tables, ensuring data integrity.</a:t>
            </a:r>
            <a:endParaRPr lang="en-US" sz="1550" dirty="0"/>
          </a:p>
        </p:txBody>
      </p:sp>
      <p:sp>
        <p:nvSpPr>
          <p:cNvPr id="5" name="Text 2"/>
          <p:cNvSpPr/>
          <p:nvPr/>
        </p:nvSpPr>
        <p:spPr>
          <a:xfrm>
            <a:off x="6192917" y="3779282"/>
            <a:ext cx="7730966" cy="646033"/>
          </a:xfrm>
          <a:prstGeom prst="rect">
            <a:avLst/>
          </a:prstGeom>
          <a:noFill/>
          <a:ln/>
        </p:spPr>
        <p:txBody>
          <a:bodyPr wrap="square" lIns="0" tIns="0" rIns="0" bIns="0" rtlCol="0" anchor="t"/>
          <a:lstStyle/>
          <a:p>
            <a:pPr marL="0" indent="0" algn="l">
              <a:lnSpc>
                <a:spcPts val="2500"/>
              </a:lnSpc>
              <a:buNone/>
            </a:pPr>
            <a:r>
              <a:rPr lang="en-US" sz="1550" dirty="0">
                <a:solidFill>
                  <a:srgbClr val="E2E6E9"/>
                </a:solidFill>
                <a:latin typeface="Merriweather" pitchFamily="34" charset="0"/>
                <a:ea typeface="Merriweather" pitchFamily="34" charset="-122"/>
                <a:cs typeface="Merriweather" pitchFamily="34" charset="-120"/>
              </a:rPr>
              <a:t>For example, CustomerID in the Customers table is a primary key, and it appears as a foreign key in the Orders table, linking customers to their orders.</a:t>
            </a:r>
            <a:endParaRPr lang="en-US" sz="1550" dirty="0"/>
          </a:p>
        </p:txBody>
      </p:sp>
      <p:sp>
        <p:nvSpPr>
          <p:cNvPr id="6" name="Shape 3"/>
          <p:cNvSpPr/>
          <p:nvPr/>
        </p:nvSpPr>
        <p:spPr>
          <a:xfrm>
            <a:off x="6192917" y="4652367"/>
            <a:ext cx="3764637" cy="1501259"/>
          </a:xfrm>
          <a:prstGeom prst="roundRect">
            <a:avLst>
              <a:gd name="adj" fmla="val 5648"/>
            </a:avLst>
          </a:prstGeom>
          <a:solidFill>
            <a:srgbClr val="003180"/>
          </a:solidFill>
          <a:ln w="7620">
            <a:solidFill>
              <a:srgbClr val="194A99"/>
            </a:solidFill>
            <a:prstDash val="solid"/>
          </a:ln>
        </p:spPr>
      </p:sp>
      <p:sp>
        <p:nvSpPr>
          <p:cNvPr id="7" name="Text 4"/>
          <p:cNvSpPr/>
          <p:nvPr/>
        </p:nvSpPr>
        <p:spPr>
          <a:xfrm>
            <a:off x="6402348" y="4861798"/>
            <a:ext cx="2523411" cy="315278"/>
          </a:xfrm>
          <a:prstGeom prst="rect">
            <a:avLst/>
          </a:prstGeom>
          <a:noFill/>
          <a:ln/>
        </p:spPr>
        <p:txBody>
          <a:bodyPr wrap="none" lIns="0" tIns="0" rIns="0" bIns="0" rtlCol="0" anchor="t"/>
          <a:lstStyle/>
          <a:p>
            <a:pPr marL="0" indent="0" algn="l">
              <a:lnSpc>
                <a:spcPts val="2450"/>
              </a:lnSpc>
              <a:buNone/>
            </a:pPr>
            <a:r>
              <a:rPr lang="en-US" sz="1950" dirty="0">
                <a:solidFill>
                  <a:srgbClr val="E2E6E9"/>
                </a:solidFill>
                <a:latin typeface="Merriweather" pitchFamily="34" charset="0"/>
                <a:ea typeface="Merriweather" pitchFamily="34" charset="-122"/>
                <a:cs typeface="Merriweather" pitchFamily="34" charset="-120"/>
              </a:rPr>
              <a:t>Primary Keys</a:t>
            </a:r>
            <a:endParaRPr lang="en-US" sz="1950" dirty="0"/>
          </a:p>
        </p:txBody>
      </p:sp>
      <p:sp>
        <p:nvSpPr>
          <p:cNvPr id="8" name="Text 5"/>
          <p:cNvSpPr/>
          <p:nvPr/>
        </p:nvSpPr>
        <p:spPr>
          <a:xfrm>
            <a:off x="6402348" y="5298162"/>
            <a:ext cx="3345775" cy="646033"/>
          </a:xfrm>
          <a:prstGeom prst="rect">
            <a:avLst/>
          </a:prstGeom>
          <a:noFill/>
          <a:ln/>
        </p:spPr>
        <p:txBody>
          <a:bodyPr wrap="square" lIns="0" tIns="0" rIns="0" bIns="0" rtlCol="0" anchor="t"/>
          <a:lstStyle/>
          <a:p>
            <a:pPr marL="0" indent="0" algn="l">
              <a:lnSpc>
                <a:spcPts val="2500"/>
              </a:lnSpc>
              <a:buNone/>
            </a:pPr>
            <a:r>
              <a:rPr lang="en-US" sz="1550" dirty="0">
                <a:solidFill>
                  <a:srgbClr val="E2E6E9"/>
                </a:solidFill>
                <a:latin typeface="Merriweather" pitchFamily="34" charset="0"/>
                <a:ea typeface="Merriweather" pitchFamily="34" charset="-122"/>
                <a:cs typeface="Merriweather" pitchFamily="34" charset="-120"/>
              </a:rPr>
              <a:t>Uniquely identify records within a table.</a:t>
            </a:r>
            <a:endParaRPr lang="en-US" sz="1550" dirty="0"/>
          </a:p>
        </p:txBody>
      </p:sp>
      <p:sp>
        <p:nvSpPr>
          <p:cNvPr id="9" name="Shape 6"/>
          <p:cNvSpPr/>
          <p:nvPr/>
        </p:nvSpPr>
        <p:spPr>
          <a:xfrm>
            <a:off x="10159365" y="4652367"/>
            <a:ext cx="3764637" cy="1501259"/>
          </a:xfrm>
          <a:prstGeom prst="roundRect">
            <a:avLst>
              <a:gd name="adj" fmla="val 5648"/>
            </a:avLst>
          </a:prstGeom>
          <a:solidFill>
            <a:srgbClr val="003180"/>
          </a:solidFill>
          <a:ln w="7620">
            <a:solidFill>
              <a:srgbClr val="194A99"/>
            </a:solidFill>
            <a:prstDash val="solid"/>
          </a:ln>
        </p:spPr>
      </p:sp>
      <p:sp>
        <p:nvSpPr>
          <p:cNvPr id="10" name="Text 7"/>
          <p:cNvSpPr/>
          <p:nvPr/>
        </p:nvSpPr>
        <p:spPr>
          <a:xfrm>
            <a:off x="10368796" y="4861798"/>
            <a:ext cx="2523411" cy="315278"/>
          </a:xfrm>
          <a:prstGeom prst="rect">
            <a:avLst/>
          </a:prstGeom>
          <a:noFill/>
          <a:ln/>
        </p:spPr>
        <p:txBody>
          <a:bodyPr wrap="none" lIns="0" tIns="0" rIns="0" bIns="0" rtlCol="0" anchor="t"/>
          <a:lstStyle/>
          <a:p>
            <a:pPr marL="0" indent="0" algn="l">
              <a:lnSpc>
                <a:spcPts val="2450"/>
              </a:lnSpc>
              <a:buNone/>
            </a:pPr>
            <a:r>
              <a:rPr lang="en-US" sz="1950" dirty="0">
                <a:solidFill>
                  <a:srgbClr val="E2E6E9"/>
                </a:solidFill>
                <a:latin typeface="Merriweather" pitchFamily="34" charset="0"/>
                <a:ea typeface="Merriweather" pitchFamily="34" charset="-122"/>
                <a:cs typeface="Merriweather" pitchFamily="34" charset="-120"/>
              </a:rPr>
              <a:t>Foreign Keys</a:t>
            </a:r>
            <a:endParaRPr lang="en-US" sz="1950" dirty="0"/>
          </a:p>
        </p:txBody>
      </p:sp>
      <p:sp>
        <p:nvSpPr>
          <p:cNvPr id="11" name="Text 8"/>
          <p:cNvSpPr/>
          <p:nvPr/>
        </p:nvSpPr>
        <p:spPr>
          <a:xfrm>
            <a:off x="10368796" y="5298162"/>
            <a:ext cx="3345775" cy="646033"/>
          </a:xfrm>
          <a:prstGeom prst="rect">
            <a:avLst/>
          </a:prstGeom>
          <a:noFill/>
          <a:ln/>
        </p:spPr>
        <p:txBody>
          <a:bodyPr wrap="square" lIns="0" tIns="0" rIns="0" bIns="0" rtlCol="0" anchor="t"/>
          <a:lstStyle/>
          <a:p>
            <a:pPr marL="0" indent="0" algn="l">
              <a:lnSpc>
                <a:spcPts val="2500"/>
              </a:lnSpc>
              <a:buNone/>
            </a:pPr>
            <a:r>
              <a:rPr lang="en-US" sz="1550" dirty="0">
                <a:solidFill>
                  <a:srgbClr val="E2E6E9"/>
                </a:solidFill>
                <a:latin typeface="Merriweather" pitchFamily="34" charset="0"/>
                <a:ea typeface="Merriweather" pitchFamily="34" charset="-122"/>
                <a:cs typeface="Merriweather" pitchFamily="34" charset="-120"/>
              </a:rPr>
              <a:t>Establish links between tables, ensuring referential integrity.</a:t>
            </a:r>
            <a:endParaRPr lang="en-US" sz="1550" dirty="0"/>
          </a:p>
        </p:txBody>
      </p:sp>
      <p:sp>
        <p:nvSpPr>
          <p:cNvPr id="12" name="Shape 9"/>
          <p:cNvSpPr/>
          <p:nvPr/>
        </p:nvSpPr>
        <p:spPr>
          <a:xfrm>
            <a:off x="6192917" y="6355437"/>
            <a:ext cx="7730966" cy="1178243"/>
          </a:xfrm>
          <a:prstGeom prst="roundRect">
            <a:avLst>
              <a:gd name="adj" fmla="val 7196"/>
            </a:avLst>
          </a:prstGeom>
          <a:solidFill>
            <a:srgbClr val="003180"/>
          </a:solidFill>
          <a:ln w="7620">
            <a:solidFill>
              <a:srgbClr val="194A99"/>
            </a:solidFill>
            <a:prstDash val="solid"/>
          </a:ln>
        </p:spPr>
      </p:sp>
      <p:sp>
        <p:nvSpPr>
          <p:cNvPr id="13" name="Text 10"/>
          <p:cNvSpPr/>
          <p:nvPr/>
        </p:nvSpPr>
        <p:spPr>
          <a:xfrm>
            <a:off x="6402348" y="6564868"/>
            <a:ext cx="2523411" cy="315278"/>
          </a:xfrm>
          <a:prstGeom prst="rect">
            <a:avLst/>
          </a:prstGeom>
          <a:noFill/>
          <a:ln/>
        </p:spPr>
        <p:txBody>
          <a:bodyPr wrap="none" lIns="0" tIns="0" rIns="0" bIns="0" rtlCol="0" anchor="t"/>
          <a:lstStyle/>
          <a:p>
            <a:pPr marL="0" indent="0" algn="l">
              <a:lnSpc>
                <a:spcPts val="2450"/>
              </a:lnSpc>
              <a:buNone/>
            </a:pPr>
            <a:r>
              <a:rPr lang="en-US" sz="1950" dirty="0">
                <a:solidFill>
                  <a:srgbClr val="E2E6E9"/>
                </a:solidFill>
                <a:latin typeface="Merriweather" pitchFamily="34" charset="0"/>
                <a:ea typeface="Merriweather" pitchFamily="34" charset="-122"/>
                <a:cs typeface="Merriweather" pitchFamily="34" charset="-120"/>
              </a:rPr>
              <a:t>Relationships</a:t>
            </a:r>
            <a:endParaRPr lang="en-US" sz="1950" dirty="0"/>
          </a:p>
        </p:txBody>
      </p:sp>
      <p:sp>
        <p:nvSpPr>
          <p:cNvPr id="14" name="Text 11"/>
          <p:cNvSpPr/>
          <p:nvPr/>
        </p:nvSpPr>
        <p:spPr>
          <a:xfrm>
            <a:off x="6402348" y="7001232"/>
            <a:ext cx="7312104" cy="323017"/>
          </a:xfrm>
          <a:prstGeom prst="rect">
            <a:avLst/>
          </a:prstGeom>
          <a:noFill/>
          <a:ln/>
        </p:spPr>
        <p:txBody>
          <a:bodyPr wrap="none" lIns="0" tIns="0" rIns="0" bIns="0" rtlCol="0" anchor="t"/>
          <a:lstStyle/>
          <a:p>
            <a:pPr marL="0" indent="0" algn="l">
              <a:lnSpc>
                <a:spcPts val="2500"/>
              </a:lnSpc>
              <a:buNone/>
            </a:pPr>
            <a:r>
              <a:rPr lang="en-US" sz="1550" dirty="0">
                <a:solidFill>
                  <a:srgbClr val="E2E6E9"/>
                </a:solidFill>
                <a:latin typeface="Merriweather" pitchFamily="34" charset="0"/>
                <a:ea typeface="Merriweather" pitchFamily="34" charset="-122"/>
                <a:cs typeface="Merriweather" pitchFamily="34" charset="-120"/>
              </a:rPr>
              <a:t>Define how tables are related (e.g., one-to-many, many-to-many).</a:t>
            </a:r>
            <a:endParaRPr lang="en-US" sz="1550" dirty="0"/>
          </a:p>
        </p:txBody>
      </p:sp>
      <p:sp>
        <p:nvSpPr>
          <p:cNvPr id="15" name="Rectangle 14">
            <a:extLst>
              <a:ext uri="{FF2B5EF4-FFF2-40B4-BE49-F238E27FC236}">
                <a16:creationId xmlns:a16="http://schemas.microsoft.com/office/drawing/2014/main" id="{A9D53AC1-C421-4EB5-D08D-3CCE6E2991B2}"/>
              </a:ext>
            </a:extLst>
          </p:cNvPr>
          <p:cNvSpPr/>
          <p:nvPr/>
        </p:nvSpPr>
        <p:spPr>
          <a:xfrm>
            <a:off x="12709133" y="7767263"/>
            <a:ext cx="1828800" cy="412212"/>
          </a:xfrm>
          <a:prstGeom prst="rect">
            <a:avLst/>
          </a:prstGeom>
          <a:solidFill>
            <a:srgbClr val="09151B"/>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3798" y="1465778"/>
            <a:ext cx="6170771"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Basic Data Retrieval</a:t>
            </a:r>
            <a:endParaRPr lang="en-US" sz="4850" dirty="0"/>
          </a:p>
        </p:txBody>
      </p:sp>
      <p:sp>
        <p:nvSpPr>
          <p:cNvPr id="3" name="Text 1"/>
          <p:cNvSpPr/>
          <p:nvPr/>
        </p:nvSpPr>
        <p:spPr>
          <a:xfrm>
            <a:off x="863798" y="2730698"/>
            <a:ext cx="12902803" cy="1184434"/>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SQL queries enable us to retrieve specific data from the database. For instance, we can fetch all customers from a specific city or list all products under the "Fruits" category. These queries use the SELECT statement with a WHERE clause to filter the results.</a:t>
            </a:r>
            <a:endParaRPr lang="en-US" sz="1900" dirty="0"/>
          </a:p>
        </p:txBody>
      </p:sp>
      <p:sp>
        <p:nvSpPr>
          <p:cNvPr id="4" name="Text 2"/>
          <p:cNvSpPr/>
          <p:nvPr/>
        </p:nvSpPr>
        <p:spPr>
          <a:xfrm>
            <a:off x="863798" y="4192786"/>
            <a:ext cx="12902803" cy="40243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Example: </a:t>
            </a:r>
            <a:r>
              <a:rPr lang="en-US" sz="1900" dirty="0">
                <a:solidFill>
                  <a:srgbClr val="E2E6E9"/>
                </a:solidFill>
                <a:highlight>
                  <a:srgbClr val="001D4D"/>
                </a:highlight>
                <a:latin typeface="Consolas" pitchFamily="34" charset="0"/>
                <a:ea typeface="Consolas" pitchFamily="34" charset="-122"/>
                <a:cs typeface="Consolas" pitchFamily="34" charset="-120"/>
              </a:rPr>
              <a:t>SELECT * FROM customers WHERE city = 'West Paula';</a:t>
            </a:r>
            <a:endParaRPr lang="en-US" sz="1900" dirty="0"/>
          </a:p>
        </p:txBody>
      </p:sp>
      <p:sp>
        <p:nvSpPr>
          <p:cNvPr id="5" name="Text 3"/>
          <p:cNvSpPr/>
          <p:nvPr/>
        </p:nvSpPr>
        <p:spPr>
          <a:xfrm>
            <a:off x="863798" y="5119687"/>
            <a:ext cx="4082891"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Customers from West Paula</a:t>
            </a:r>
            <a:endParaRPr lang="en-US" sz="2400" dirty="0"/>
          </a:p>
        </p:txBody>
      </p:sp>
      <p:sp>
        <p:nvSpPr>
          <p:cNvPr id="6" name="Text 4"/>
          <p:cNvSpPr/>
          <p:nvPr/>
        </p:nvSpPr>
        <p:spPr>
          <a:xfrm>
            <a:off x="863798" y="5752028"/>
            <a:ext cx="6150293" cy="40243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highlight>
                  <a:srgbClr val="001D4D"/>
                </a:highlight>
                <a:latin typeface="Consolas" pitchFamily="34" charset="0"/>
                <a:ea typeface="Consolas" pitchFamily="34" charset="-122"/>
                <a:cs typeface="Consolas" pitchFamily="34" charset="-120"/>
              </a:rPr>
              <a:t>SELECT * FROM customers WHERE city = 'West Paula';</a:t>
            </a:r>
            <a:endParaRPr lang="en-US" sz="1900" dirty="0"/>
          </a:p>
        </p:txBody>
      </p:sp>
      <p:sp>
        <p:nvSpPr>
          <p:cNvPr id="7" name="Text 5"/>
          <p:cNvSpPr/>
          <p:nvPr/>
        </p:nvSpPr>
        <p:spPr>
          <a:xfrm>
            <a:off x="7623929" y="5119687"/>
            <a:ext cx="4345900"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Products in "Fruits" Category</a:t>
            </a:r>
            <a:endParaRPr lang="en-US" sz="2400" dirty="0"/>
          </a:p>
        </p:txBody>
      </p:sp>
      <p:sp>
        <p:nvSpPr>
          <p:cNvPr id="8" name="Text 6"/>
          <p:cNvSpPr/>
          <p:nvPr/>
        </p:nvSpPr>
        <p:spPr>
          <a:xfrm>
            <a:off x="7623929" y="5752028"/>
            <a:ext cx="6150293"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SELECT * FROM products WHERE category = 'fruits';</a:t>
            </a:r>
            <a:endParaRPr lang="en-US" sz="1900" dirty="0"/>
          </a:p>
        </p:txBody>
      </p:sp>
      <p:sp>
        <p:nvSpPr>
          <p:cNvPr id="10" name="Rectangle 9">
            <a:extLst>
              <a:ext uri="{FF2B5EF4-FFF2-40B4-BE49-F238E27FC236}">
                <a16:creationId xmlns:a16="http://schemas.microsoft.com/office/drawing/2014/main" id="{B0374362-7631-B862-7516-911F29DBC296}"/>
              </a:ext>
            </a:extLst>
          </p:cNvPr>
          <p:cNvSpPr/>
          <p:nvPr/>
        </p:nvSpPr>
        <p:spPr>
          <a:xfrm>
            <a:off x="12534472" y="7613151"/>
            <a:ext cx="2003461" cy="513707"/>
          </a:xfrm>
          <a:prstGeom prst="rect">
            <a:avLst/>
          </a:prstGeom>
          <a:solidFill>
            <a:srgbClr val="09151B"/>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23793"/>
          </a:xfrm>
          <a:prstGeom prst="rect">
            <a:avLst/>
          </a:prstGeom>
        </p:spPr>
      </p:pic>
      <p:sp>
        <p:nvSpPr>
          <p:cNvPr id="3" name="Text 0"/>
          <p:cNvSpPr/>
          <p:nvPr/>
        </p:nvSpPr>
        <p:spPr>
          <a:xfrm>
            <a:off x="762595" y="3498175"/>
            <a:ext cx="8525351" cy="680799"/>
          </a:xfrm>
          <a:prstGeom prst="rect">
            <a:avLst/>
          </a:prstGeom>
          <a:noFill/>
          <a:ln/>
        </p:spPr>
        <p:txBody>
          <a:bodyPr wrap="none" lIns="0" tIns="0" rIns="0" bIns="0" rtlCol="0" anchor="t"/>
          <a:lstStyle/>
          <a:p>
            <a:pPr marL="0" indent="0" algn="l">
              <a:lnSpc>
                <a:spcPts val="5350"/>
              </a:lnSpc>
              <a:buNone/>
            </a:pPr>
            <a:r>
              <a:rPr lang="en-US" sz="4250" dirty="0">
                <a:solidFill>
                  <a:srgbClr val="F5F0F0"/>
                </a:solidFill>
                <a:latin typeface="Merriweather" pitchFamily="34" charset="0"/>
                <a:ea typeface="Merriweather" pitchFamily="34" charset="-122"/>
                <a:cs typeface="Merriweather" pitchFamily="34" charset="-120"/>
              </a:rPr>
              <a:t>DDL Statements and Constraints</a:t>
            </a:r>
            <a:endParaRPr lang="en-US" sz="4250" dirty="0"/>
          </a:p>
        </p:txBody>
      </p:sp>
      <p:sp>
        <p:nvSpPr>
          <p:cNvPr id="4" name="Text 1"/>
          <p:cNvSpPr/>
          <p:nvPr/>
        </p:nvSpPr>
        <p:spPr>
          <a:xfrm>
            <a:off x="762595" y="4505801"/>
            <a:ext cx="13105209" cy="697230"/>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Data Definition Language (DDL) statements are used to define the database schema. Constraints enforce rules on the data. For example, we can ensure that the Age column in the Customers table cannot be null and must be greater than 18.</a:t>
            </a:r>
            <a:endParaRPr lang="en-US" sz="1700" dirty="0"/>
          </a:p>
        </p:txBody>
      </p:sp>
      <p:sp>
        <p:nvSpPr>
          <p:cNvPr id="5" name="Text 2"/>
          <p:cNvSpPr/>
          <p:nvPr/>
        </p:nvSpPr>
        <p:spPr>
          <a:xfrm>
            <a:off x="762595" y="5448062"/>
            <a:ext cx="13105209" cy="348615"/>
          </a:xfrm>
          <a:prstGeom prst="rect">
            <a:avLst/>
          </a:prstGeom>
          <a:noFill/>
          <a:ln/>
        </p:spPr>
        <p:txBody>
          <a:bodyPr wrap="non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We can also add a unique constraint for the Name column to prevent duplicate names.</a:t>
            </a:r>
            <a:endParaRPr lang="en-US" sz="1700" dirty="0"/>
          </a:p>
        </p:txBody>
      </p:sp>
      <p:sp>
        <p:nvSpPr>
          <p:cNvPr id="6" name="Shape 3"/>
          <p:cNvSpPr/>
          <p:nvPr/>
        </p:nvSpPr>
        <p:spPr>
          <a:xfrm>
            <a:off x="762595" y="6286738"/>
            <a:ext cx="490180" cy="490180"/>
          </a:xfrm>
          <a:prstGeom prst="roundRect">
            <a:avLst>
              <a:gd name="adj" fmla="val 18671"/>
            </a:avLst>
          </a:prstGeom>
          <a:solidFill>
            <a:srgbClr val="003180"/>
          </a:solidFill>
          <a:ln w="7620">
            <a:solidFill>
              <a:srgbClr val="194A99"/>
            </a:solidFill>
            <a:prstDash val="solid"/>
          </a:ln>
        </p:spPr>
      </p:sp>
      <p:sp>
        <p:nvSpPr>
          <p:cNvPr id="7" name="Text 4"/>
          <p:cNvSpPr/>
          <p:nvPr/>
        </p:nvSpPr>
        <p:spPr>
          <a:xfrm>
            <a:off x="1470660" y="6286738"/>
            <a:ext cx="2723793" cy="340519"/>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Primary Key</a:t>
            </a:r>
            <a:endParaRPr lang="en-US" sz="2100" dirty="0"/>
          </a:p>
        </p:txBody>
      </p:sp>
      <p:sp>
        <p:nvSpPr>
          <p:cNvPr id="8" name="Text 5"/>
          <p:cNvSpPr/>
          <p:nvPr/>
        </p:nvSpPr>
        <p:spPr>
          <a:xfrm>
            <a:off x="1470660" y="6757988"/>
            <a:ext cx="3515082" cy="348615"/>
          </a:xfrm>
          <a:prstGeom prst="rect">
            <a:avLst/>
          </a:prstGeom>
          <a:noFill/>
          <a:ln/>
        </p:spPr>
        <p:txBody>
          <a:bodyPr wrap="non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CustomerID as the primary key.</a:t>
            </a:r>
            <a:endParaRPr lang="en-US" sz="1700" dirty="0"/>
          </a:p>
        </p:txBody>
      </p:sp>
      <p:sp>
        <p:nvSpPr>
          <p:cNvPr id="9" name="Shape 6"/>
          <p:cNvSpPr/>
          <p:nvPr/>
        </p:nvSpPr>
        <p:spPr>
          <a:xfrm>
            <a:off x="5203627" y="6286738"/>
            <a:ext cx="490180" cy="490180"/>
          </a:xfrm>
          <a:prstGeom prst="roundRect">
            <a:avLst>
              <a:gd name="adj" fmla="val 18671"/>
            </a:avLst>
          </a:prstGeom>
          <a:solidFill>
            <a:srgbClr val="003180"/>
          </a:solidFill>
          <a:ln w="7620">
            <a:solidFill>
              <a:srgbClr val="194A99"/>
            </a:solidFill>
            <a:prstDash val="solid"/>
          </a:ln>
        </p:spPr>
      </p:sp>
      <p:sp>
        <p:nvSpPr>
          <p:cNvPr id="10" name="Text 7"/>
          <p:cNvSpPr/>
          <p:nvPr/>
        </p:nvSpPr>
        <p:spPr>
          <a:xfrm>
            <a:off x="5911691" y="6286738"/>
            <a:ext cx="2723793" cy="340519"/>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Age Constraint</a:t>
            </a:r>
            <a:endParaRPr lang="en-US" sz="2100" dirty="0"/>
          </a:p>
        </p:txBody>
      </p:sp>
      <p:sp>
        <p:nvSpPr>
          <p:cNvPr id="11" name="Text 8"/>
          <p:cNvSpPr/>
          <p:nvPr/>
        </p:nvSpPr>
        <p:spPr>
          <a:xfrm>
            <a:off x="5911691" y="6757988"/>
            <a:ext cx="3515082" cy="697230"/>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Age cannot be null and must be greater than 18.</a:t>
            </a:r>
            <a:endParaRPr lang="en-US" sz="1700" dirty="0"/>
          </a:p>
        </p:txBody>
      </p:sp>
      <p:sp>
        <p:nvSpPr>
          <p:cNvPr id="12" name="Shape 9"/>
          <p:cNvSpPr/>
          <p:nvPr/>
        </p:nvSpPr>
        <p:spPr>
          <a:xfrm>
            <a:off x="9644658" y="6286738"/>
            <a:ext cx="490180" cy="490180"/>
          </a:xfrm>
          <a:prstGeom prst="roundRect">
            <a:avLst>
              <a:gd name="adj" fmla="val 18671"/>
            </a:avLst>
          </a:prstGeom>
          <a:solidFill>
            <a:srgbClr val="003180"/>
          </a:solidFill>
          <a:ln w="7620">
            <a:solidFill>
              <a:srgbClr val="194A99"/>
            </a:solidFill>
            <a:prstDash val="solid"/>
          </a:ln>
        </p:spPr>
      </p:sp>
      <p:sp>
        <p:nvSpPr>
          <p:cNvPr id="13" name="Text 10"/>
          <p:cNvSpPr/>
          <p:nvPr/>
        </p:nvSpPr>
        <p:spPr>
          <a:xfrm>
            <a:off x="10352723" y="6286738"/>
            <a:ext cx="2723793" cy="340519"/>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Unique Constraint</a:t>
            </a:r>
            <a:endParaRPr lang="en-US" sz="2100" dirty="0"/>
          </a:p>
        </p:txBody>
      </p:sp>
      <p:sp>
        <p:nvSpPr>
          <p:cNvPr id="14" name="Text 11"/>
          <p:cNvSpPr/>
          <p:nvPr/>
        </p:nvSpPr>
        <p:spPr>
          <a:xfrm>
            <a:off x="10352723" y="6757988"/>
            <a:ext cx="3515082" cy="697230"/>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Add a unique constraint for Name.</a:t>
            </a:r>
            <a:endParaRPr lang="en-US" sz="1700" dirty="0"/>
          </a:p>
        </p:txBody>
      </p:sp>
      <p:sp>
        <p:nvSpPr>
          <p:cNvPr id="15" name="Rectangle 14">
            <a:extLst>
              <a:ext uri="{FF2B5EF4-FFF2-40B4-BE49-F238E27FC236}">
                <a16:creationId xmlns:a16="http://schemas.microsoft.com/office/drawing/2014/main" id="{9D5732C1-0BA9-CEF8-F7D3-2AAACD8C31E2}"/>
              </a:ext>
            </a:extLst>
          </p:cNvPr>
          <p:cNvSpPr/>
          <p:nvPr/>
        </p:nvSpPr>
        <p:spPr>
          <a:xfrm>
            <a:off x="12719407" y="7705618"/>
            <a:ext cx="1818526" cy="441789"/>
          </a:xfrm>
          <a:prstGeom prst="rect">
            <a:avLst/>
          </a:prstGeom>
          <a:solidFill>
            <a:srgbClr val="09151B"/>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31282" y="575191"/>
            <a:ext cx="5223748" cy="652820"/>
          </a:xfrm>
          <a:prstGeom prst="rect">
            <a:avLst/>
          </a:prstGeom>
          <a:noFill/>
          <a:ln/>
        </p:spPr>
        <p:txBody>
          <a:bodyPr wrap="none" lIns="0" tIns="0" rIns="0" bIns="0" rtlCol="0" anchor="t"/>
          <a:lstStyle/>
          <a:p>
            <a:pPr marL="0" indent="0" algn="l">
              <a:lnSpc>
                <a:spcPts val="5100"/>
              </a:lnSpc>
              <a:buNone/>
            </a:pPr>
            <a:r>
              <a:rPr lang="en-US" sz="4100" dirty="0">
                <a:solidFill>
                  <a:srgbClr val="F5F0F0"/>
                </a:solidFill>
                <a:latin typeface="Merriweather" pitchFamily="34" charset="0"/>
                <a:ea typeface="Merriweather" pitchFamily="34" charset="-122"/>
                <a:cs typeface="Merriweather" pitchFamily="34" charset="-120"/>
              </a:rPr>
              <a:t>Inserting New Data</a:t>
            </a:r>
            <a:endParaRPr lang="en-US" sz="4100" dirty="0"/>
          </a:p>
        </p:txBody>
      </p:sp>
      <p:sp>
        <p:nvSpPr>
          <p:cNvPr id="4" name="Text 1"/>
          <p:cNvSpPr/>
          <p:nvPr/>
        </p:nvSpPr>
        <p:spPr>
          <a:xfrm>
            <a:off x="731282" y="1541383"/>
            <a:ext cx="7681436" cy="1002983"/>
          </a:xfrm>
          <a:prstGeom prst="rect">
            <a:avLst/>
          </a:prstGeom>
          <a:noFill/>
          <a:ln/>
        </p:spPr>
        <p:txBody>
          <a:bodyPr wrap="square" lIns="0" tIns="0" rIns="0" bIns="0" rtlCol="0" anchor="t"/>
          <a:lstStyle/>
          <a:p>
            <a:pPr marL="0" indent="0" algn="l">
              <a:lnSpc>
                <a:spcPts val="2600"/>
              </a:lnSpc>
              <a:buNone/>
            </a:pPr>
            <a:r>
              <a:rPr lang="en-US" sz="1600" dirty="0">
                <a:solidFill>
                  <a:srgbClr val="E2E6E9"/>
                </a:solidFill>
                <a:latin typeface="Merriweather" pitchFamily="34" charset="0"/>
                <a:ea typeface="Merriweather" pitchFamily="34" charset="-122"/>
                <a:cs typeface="Merriweather" pitchFamily="34" charset="-120"/>
              </a:rPr>
              <a:t>The INSERT statement is used to add new rows to a table. For example, we can insert three new rows into the Products table with specific values for product ID, name, category, price, stock quantity, and supplier ID.</a:t>
            </a:r>
            <a:endParaRPr lang="en-US" sz="1600" dirty="0"/>
          </a:p>
        </p:txBody>
      </p:sp>
      <p:sp>
        <p:nvSpPr>
          <p:cNvPr id="5" name="Text 2"/>
          <p:cNvSpPr/>
          <p:nvPr/>
        </p:nvSpPr>
        <p:spPr>
          <a:xfrm>
            <a:off x="731282" y="2779395"/>
            <a:ext cx="7681436" cy="1709738"/>
          </a:xfrm>
          <a:prstGeom prst="rect">
            <a:avLst/>
          </a:prstGeom>
          <a:noFill/>
          <a:ln/>
        </p:spPr>
        <p:txBody>
          <a:bodyPr wrap="square" lIns="0" tIns="0" rIns="0" bIns="0" rtlCol="0" anchor="t"/>
          <a:lstStyle/>
          <a:p>
            <a:pPr marL="0" indent="0" algn="l">
              <a:lnSpc>
                <a:spcPts val="2600"/>
              </a:lnSpc>
              <a:buNone/>
            </a:pPr>
            <a:r>
              <a:rPr lang="en-US" sz="1600" dirty="0">
                <a:solidFill>
                  <a:srgbClr val="E2E6E9"/>
                </a:solidFill>
                <a:latin typeface="Merriweather" pitchFamily="34" charset="0"/>
                <a:ea typeface="Merriweather" pitchFamily="34" charset="-122"/>
                <a:cs typeface="Merriweather" pitchFamily="34" charset="-120"/>
              </a:rPr>
              <a:t>Example: </a:t>
            </a:r>
            <a:r>
              <a:rPr lang="en-US" sz="1600" dirty="0">
                <a:solidFill>
                  <a:srgbClr val="E2E6E9"/>
                </a:solidFill>
                <a:highlight>
                  <a:srgbClr val="001D4D"/>
                </a:highlight>
                <a:latin typeface="Consolas" pitchFamily="34" charset="0"/>
                <a:ea typeface="Consolas" pitchFamily="34" charset="-122"/>
                <a:cs typeface="Consolas" pitchFamily="34" charset="-120"/>
              </a:rPr>
              <a:t>INSERT INTO Products (productid, productname, category, subcategory, priceperunit, stockquantity, supplierid) VALUES (1, 'Organic Apples', 'Fruits', 'Sub-Fruits-1', 3.99, 100, 1), (2, 'Almond Milk', 'Dairy Alternatives', 'Sub-Dairy-1', 2.49, 200, 2), (3, 'Whole Wheat Bread', 'Bakery', 'Sub-Snacks-1', 1.99, 150, 3);</a:t>
            </a:r>
            <a:endParaRPr lang="en-US" sz="1600" dirty="0"/>
          </a:p>
        </p:txBody>
      </p:sp>
      <p:pic>
        <p:nvPicPr>
          <p:cNvPr id="6" name="Image 1" descr="preencoded.png"/>
          <p:cNvPicPr>
            <a:picLocks noChangeAspect="1"/>
          </p:cNvPicPr>
          <p:nvPr/>
        </p:nvPicPr>
        <p:blipFill>
          <a:blip r:embed="rId4"/>
          <a:stretch>
            <a:fillRect/>
          </a:stretch>
        </p:blipFill>
        <p:spPr>
          <a:xfrm>
            <a:off x="731282" y="4760714"/>
            <a:ext cx="522327" cy="522327"/>
          </a:xfrm>
          <a:prstGeom prst="rect">
            <a:avLst/>
          </a:prstGeom>
        </p:spPr>
      </p:pic>
      <p:sp>
        <p:nvSpPr>
          <p:cNvPr id="7" name="Text 3"/>
          <p:cNvSpPr/>
          <p:nvPr/>
        </p:nvSpPr>
        <p:spPr>
          <a:xfrm>
            <a:off x="1462445" y="4724162"/>
            <a:ext cx="2611874" cy="326469"/>
          </a:xfrm>
          <a:prstGeom prst="rect">
            <a:avLst/>
          </a:prstGeom>
          <a:noFill/>
          <a:ln/>
        </p:spPr>
        <p:txBody>
          <a:bodyPr wrap="non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Add Rows</a:t>
            </a:r>
            <a:endParaRPr lang="en-US" sz="2050" dirty="0"/>
          </a:p>
        </p:txBody>
      </p:sp>
      <p:pic>
        <p:nvPicPr>
          <p:cNvPr id="8" name="Image 2" descr="preencoded.png"/>
          <p:cNvPicPr>
            <a:picLocks noChangeAspect="1"/>
          </p:cNvPicPr>
          <p:nvPr/>
        </p:nvPicPr>
        <p:blipFill>
          <a:blip r:embed="rId5"/>
          <a:stretch>
            <a:fillRect/>
          </a:stretch>
        </p:blipFill>
        <p:spPr>
          <a:xfrm>
            <a:off x="731282" y="5946338"/>
            <a:ext cx="522327" cy="522327"/>
          </a:xfrm>
          <a:prstGeom prst="rect">
            <a:avLst/>
          </a:prstGeom>
        </p:spPr>
      </p:pic>
      <p:sp>
        <p:nvSpPr>
          <p:cNvPr id="9" name="Text 4"/>
          <p:cNvSpPr/>
          <p:nvPr/>
        </p:nvSpPr>
        <p:spPr>
          <a:xfrm>
            <a:off x="1462445" y="5909786"/>
            <a:ext cx="2611874" cy="326469"/>
          </a:xfrm>
          <a:prstGeom prst="rect">
            <a:avLst/>
          </a:prstGeom>
          <a:noFill/>
          <a:ln/>
        </p:spPr>
        <p:txBody>
          <a:bodyPr wrap="non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Products Table</a:t>
            </a:r>
            <a:endParaRPr lang="en-US" sz="2050" dirty="0"/>
          </a:p>
        </p:txBody>
      </p:sp>
      <p:pic>
        <p:nvPicPr>
          <p:cNvPr id="10" name="Image 3" descr="preencoded.png"/>
          <p:cNvPicPr>
            <a:picLocks noChangeAspect="1"/>
          </p:cNvPicPr>
          <p:nvPr/>
        </p:nvPicPr>
        <p:blipFill>
          <a:blip r:embed="rId6"/>
          <a:stretch>
            <a:fillRect/>
          </a:stretch>
        </p:blipFill>
        <p:spPr>
          <a:xfrm>
            <a:off x="731282" y="7131963"/>
            <a:ext cx="522327" cy="522327"/>
          </a:xfrm>
          <a:prstGeom prst="rect">
            <a:avLst/>
          </a:prstGeom>
        </p:spPr>
      </p:pic>
      <p:sp>
        <p:nvSpPr>
          <p:cNvPr id="11" name="Text 5"/>
          <p:cNvSpPr/>
          <p:nvPr/>
        </p:nvSpPr>
        <p:spPr>
          <a:xfrm>
            <a:off x="1462445" y="7095411"/>
            <a:ext cx="2611874" cy="326469"/>
          </a:xfrm>
          <a:prstGeom prst="rect">
            <a:avLst/>
          </a:prstGeom>
          <a:noFill/>
          <a:ln/>
        </p:spPr>
        <p:txBody>
          <a:bodyPr wrap="non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Database</a:t>
            </a:r>
            <a:endParaRPr lang="en-US" sz="20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62926" y="949047"/>
            <a:ext cx="7382470" cy="693301"/>
          </a:xfrm>
          <a:prstGeom prst="rect">
            <a:avLst/>
          </a:prstGeom>
          <a:noFill/>
          <a:ln/>
        </p:spPr>
        <p:txBody>
          <a:bodyPr wrap="none" lIns="0" tIns="0" rIns="0" bIns="0" rtlCol="0" anchor="t"/>
          <a:lstStyle/>
          <a:p>
            <a:pPr marL="0" indent="0" algn="l">
              <a:lnSpc>
                <a:spcPts val="5450"/>
              </a:lnSpc>
              <a:buNone/>
            </a:pPr>
            <a:r>
              <a:rPr lang="en-US" sz="4350" dirty="0">
                <a:solidFill>
                  <a:srgbClr val="F5F0F0"/>
                </a:solidFill>
                <a:latin typeface="Merriweather" pitchFamily="34" charset="0"/>
                <a:ea typeface="Merriweather" pitchFamily="34" charset="-122"/>
                <a:cs typeface="Merriweather" pitchFamily="34" charset="-120"/>
              </a:rPr>
              <a:t>Updating and Deleting Data</a:t>
            </a:r>
            <a:endParaRPr lang="en-US" sz="4350" dirty="0"/>
          </a:p>
        </p:txBody>
      </p:sp>
      <p:sp>
        <p:nvSpPr>
          <p:cNvPr id="4" name="Text 1"/>
          <p:cNvSpPr/>
          <p:nvPr/>
        </p:nvSpPr>
        <p:spPr>
          <a:xfrm>
            <a:off x="6262926" y="1975128"/>
            <a:ext cx="7590949" cy="1419225"/>
          </a:xfrm>
          <a:prstGeom prst="rect">
            <a:avLst/>
          </a:prstGeom>
          <a:noFill/>
          <a:ln/>
        </p:spPr>
        <p:txBody>
          <a:bodyPr wrap="square" lIns="0" tIns="0" rIns="0" bIns="0" rtlCol="0" anchor="t"/>
          <a:lstStyle/>
          <a:p>
            <a:pPr marL="0" indent="0" algn="l">
              <a:lnSpc>
                <a:spcPts val="2750"/>
              </a:lnSpc>
              <a:buNone/>
            </a:pPr>
            <a:r>
              <a:rPr lang="en-US" sz="1700" dirty="0">
                <a:solidFill>
                  <a:srgbClr val="E2E6E9"/>
                </a:solidFill>
                <a:latin typeface="Merriweather" pitchFamily="34" charset="0"/>
                <a:ea typeface="Merriweather" pitchFamily="34" charset="-122"/>
                <a:cs typeface="Merriweather" pitchFamily="34" charset="-120"/>
              </a:rPr>
              <a:t>The UPDATE statement modifies existing data, while the DELETE statement removes data. For example, we can update the stock quantity of a product or delete a supplier from the Suppliers table based on certain conditions.</a:t>
            </a:r>
            <a:endParaRPr lang="en-US" sz="1700" dirty="0"/>
          </a:p>
        </p:txBody>
      </p:sp>
      <p:sp>
        <p:nvSpPr>
          <p:cNvPr id="5" name="Text 2"/>
          <p:cNvSpPr/>
          <p:nvPr/>
        </p:nvSpPr>
        <p:spPr>
          <a:xfrm>
            <a:off x="6262926" y="3643908"/>
            <a:ext cx="7590949" cy="724853"/>
          </a:xfrm>
          <a:prstGeom prst="rect">
            <a:avLst/>
          </a:prstGeom>
          <a:noFill/>
          <a:ln/>
        </p:spPr>
        <p:txBody>
          <a:bodyPr wrap="square" lIns="0" tIns="0" rIns="0" bIns="0" rtlCol="0" anchor="t"/>
          <a:lstStyle/>
          <a:p>
            <a:pPr marL="0" indent="0" algn="l">
              <a:lnSpc>
                <a:spcPts val="2750"/>
              </a:lnSpc>
              <a:buNone/>
            </a:pPr>
            <a:r>
              <a:rPr lang="en-US" sz="1700" dirty="0">
                <a:solidFill>
                  <a:srgbClr val="E2E6E9"/>
                </a:solidFill>
                <a:latin typeface="Merriweather" pitchFamily="34" charset="0"/>
                <a:ea typeface="Merriweather" pitchFamily="34" charset="-122"/>
                <a:cs typeface="Merriweather" pitchFamily="34" charset="-120"/>
              </a:rPr>
              <a:t>Example: </a:t>
            </a:r>
            <a:r>
              <a:rPr lang="en-US" sz="1700" dirty="0">
                <a:solidFill>
                  <a:srgbClr val="E2E6E9"/>
                </a:solidFill>
                <a:highlight>
                  <a:srgbClr val="001D4D"/>
                </a:highlight>
                <a:latin typeface="Consolas" pitchFamily="34" charset="0"/>
                <a:ea typeface="Consolas" pitchFamily="34" charset="-122"/>
                <a:cs typeface="Consolas" pitchFamily="34" charset="-120"/>
              </a:rPr>
              <a:t>UPDATE Products SET StockQuantity = 120 WHERE ProductID = 1;</a:t>
            </a:r>
            <a:endParaRPr lang="en-US" sz="1700" dirty="0"/>
          </a:p>
        </p:txBody>
      </p:sp>
      <p:pic>
        <p:nvPicPr>
          <p:cNvPr id="6" name="Image 1" descr="preencoded.png"/>
          <p:cNvPicPr>
            <a:picLocks noChangeAspect="1"/>
          </p:cNvPicPr>
          <p:nvPr/>
        </p:nvPicPr>
        <p:blipFill>
          <a:blip r:embed="rId4"/>
          <a:stretch>
            <a:fillRect/>
          </a:stretch>
        </p:blipFill>
        <p:spPr>
          <a:xfrm>
            <a:off x="6262926" y="4618315"/>
            <a:ext cx="1109305" cy="1331119"/>
          </a:xfrm>
          <a:prstGeom prst="rect">
            <a:avLst/>
          </a:prstGeom>
        </p:spPr>
      </p:pic>
      <p:sp>
        <p:nvSpPr>
          <p:cNvPr id="7" name="Text 3"/>
          <p:cNvSpPr/>
          <p:nvPr/>
        </p:nvSpPr>
        <p:spPr>
          <a:xfrm>
            <a:off x="7705011" y="4840129"/>
            <a:ext cx="2773323" cy="346591"/>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Update</a:t>
            </a:r>
            <a:endParaRPr lang="en-US" sz="2150" dirty="0"/>
          </a:p>
        </p:txBody>
      </p:sp>
      <p:sp>
        <p:nvSpPr>
          <p:cNvPr id="8" name="Text 4"/>
          <p:cNvSpPr/>
          <p:nvPr/>
        </p:nvSpPr>
        <p:spPr>
          <a:xfrm>
            <a:off x="7705011" y="5319832"/>
            <a:ext cx="6148864" cy="354806"/>
          </a:xfrm>
          <a:prstGeom prst="rect">
            <a:avLst/>
          </a:prstGeom>
          <a:noFill/>
          <a:ln/>
        </p:spPr>
        <p:txBody>
          <a:bodyPr wrap="none" lIns="0" tIns="0" rIns="0" bIns="0" rtlCol="0" anchor="t"/>
          <a:lstStyle/>
          <a:p>
            <a:pPr marL="0" indent="0" algn="l">
              <a:lnSpc>
                <a:spcPts val="2750"/>
              </a:lnSpc>
              <a:buNone/>
            </a:pPr>
            <a:r>
              <a:rPr lang="en-US" sz="1700" dirty="0">
                <a:solidFill>
                  <a:srgbClr val="E2E6E9"/>
                </a:solidFill>
                <a:latin typeface="Merriweather" pitchFamily="34" charset="0"/>
                <a:ea typeface="Merriweather" pitchFamily="34" charset="-122"/>
                <a:cs typeface="Merriweather" pitchFamily="34" charset="-120"/>
              </a:rPr>
              <a:t>Modify existing data.</a:t>
            </a:r>
            <a:endParaRPr lang="en-US" sz="1700" dirty="0"/>
          </a:p>
        </p:txBody>
      </p:sp>
      <p:pic>
        <p:nvPicPr>
          <p:cNvPr id="9" name="Image 2" descr="preencoded.png"/>
          <p:cNvPicPr>
            <a:picLocks noChangeAspect="1"/>
          </p:cNvPicPr>
          <p:nvPr/>
        </p:nvPicPr>
        <p:blipFill>
          <a:blip r:embed="rId5"/>
          <a:stretch>
            <a:fillRect/>
          </a:stretch>
        </p:blipFill>
        <p:spPr>
          <a:xfrm>
            <a:off x="6262926" y="5949434"/>
            <a:ext cx="1109305" cy="1331119"/>
          </a:xfrm>
          <a:prstGeom prst="rect">
            <a:avLst/>
          </a:prstGeom>
        </p:spPr>
      </p:pic>
      <p:sp>
        <p:nvSpPr>
          <p:cNvPr id="10" name="Text 5"/>
          <p:cNvSpPr/>
          <p:nvPr/>
        </p:nvSpPr>
        <p:spPr>
          <a:xfrm>
            <a:off x="7705011" y="6171248"/>
            <a:ext cx="2773323" cy="346591"/>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Delete</a:t>
            </a:r>
            <a:endParaRPr lang="en-US" sz="2150" dirty="0"/>
          </a:p>
        </p:txBody>
      </p:sp>
      <p:sp>
        <p:nvSpPr>
          <p:cNvPr id="11" name="Text 6"/>
          <p:cNvSpPr/>
          <p:nvPr/>
        </p:nvSpPr>
        <p:spPr>
          <a:xfrm>
            <a:off x="7705011" y="6650950"/>
            <a:ext cx="6148864" cy="354806"/>
          </a:xfrm>
          <a:prstGeom prst="rect">
            <a:avLst/>
          </a:prstGeom>
          <a:noFill/>
          <a:ln/>
        </p:spPr>
        <p:txBody>
          <a:bodyPr wrap="none" lIns="0" tIns="0" rIns="0" bIns="0" rtlCol="0" anchor="t"/>
          <a:lstStyle/>
          <a:p>
            <a:pPr marL="0" indent="0" algn="l">
              <a:lnSpc>
                <a:spcPts val="2750"/>
              </a:lnSpc>
              <a:buNone/>
            </a:pPr>
            <a:r>
              <a:rPr lang="en-US" sz="1700" dirty="0">
                <a:solidFill>
                  <a:srgbClr val="E2E6E9"/>
                </a:solidFill>
                <a:latin typeface="Merriweather" pitchFamily="34" charset="0"/>
                <a:ea typeface="Merriweather" pitchFamily="34" charset="-122"/>
                <a:cs typeface="Merriweather" pitchFamily="34" charset="-120"/>
              </a:rPr>
              <a:t>Remove data.</a:t>
            </a:r>
            <a:endParaRPr lang="en-US" sz="1700" dirty="0"/>
          </a:p>
        </p:txBody>
      </p:sp>
      <p:sp>
        <p:nvSpPr>
          <p:cNvPr id="12" name="Rectangle 11">
            <a:extLst>
              <a:ext uri="{FF2B5EF4-FFF2-40B4-BE49-F238E27FC236}">
                <a16:creationId xmlns:a16="http://schemas.microsoft.com/office/drawing/2014/main" id="{53D03FB0-9DEA-816D-5434-DAB863F04ED1}"/>
              </a:ext>
            </a:extLst>
          </p:cNvPr>
          <p:cNvSpPr/>
          <p:nvPr/>
        </p:nvSpPr>
        <p:spPr>
          <a:xfrm>
            <a:off x="12811874" y="7715892"/>
            <a:ext cx="1726059" cy="431515"/>
          </a:xfrm>
          <a:prstGeom prst="rect">
            <a:avLst/>
          </a:prstGeom>
          <a:solidFill>
            <a:srgbClr val="09151B"/>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00100" y="628650"/>
            <a:ext cx="10576798" cy="714494"/>
          </a:xfrm>
          <a:prstGeom prst="rect">
            <a:avLst/>
          </a:prstGeom>
          <a:noFill/>
          <a:ln/>
        </p:spPr>
        <p:txBody>
          <a:bodyPr wrap="none" lIns="0" tIns="0" rIns="0" bIns="0" rtlCol="0" anchor="t"/>
          <a:lstStyle/>
          <a:p>
            <a:pPr marL="0" indent="0" algn="l">
              <a:lnSpc>
                <a:spcPts val="5600"/>
              </a:lnSpc>
              <a:buNone/>
            </a:pPr>
            <a:r>
              <a:rPr lang="en-US" sz="4500" dirty="0">
                <a:solidFill>
                  <a:srgbClr val="F5F0F0"/>
                </a:solidFill>
                <a:latin typeface="Merriweather" pitchFamily="34" charset="0"/>
                <a:ea typeface="Merriweather" pitchFamily="34" charset="-122"/>
                <a:cs typeface="Merriweather" pitchFamily="34" charset="-120"/>
              </a:rPr>
              <a:t>SQL Constraints: CHECK and DEFAULT</a:t>
            </a:r>
            <a:endParaRPr lang="en-US" sz="4500" dirty="0"/>
          </a:p>
        </p:txBody>
      </p:sp>
      <p:sp>
        <p:nvSpPr>
          <p:cNvPr id="3" name="Text 1"/>
          <p:cNvSpPr/>
          <p:nvPr/>
        </p:nvSpPr>
        <p:spPr>
          <a:xfrm>
            <a:off x="800100" y="1800344"/>
            <a:ext cx="13030200" cy="731520"/>
          </a:xfrm>
          <a:prstGeom prst="rect">
            <a:avLst/>
          </a:prstGeom>
          <a:noFill/>
          <a:ln/>
        </p:spPr>
        <p:txBody>
          <a:bodyPr wrap="square" lIns="0" tIns="0" rIns="0" bIns="0" rtlCol="0" anchor="t"/>
          <a:lstStyle/>
          <a:p>
            <a:pPr marL="0" indent="0" algn="l">
              <a:lnSpc>
                <a:spcPts val="2850"/>
              </a:lnSpc>
              <a:buNone/>
            </a:pPr>
            <a:r>
              <a:rPr lang="en-US" sz="1800" dirty="0">
                <a:solidFill>
                  <a:srgbClr val="E2E6E9"/>
                </a:solidFill>
                <a:latin typeface="Merriweather" pitchFamily="34" charset="0"/>
                <a:ea typeface="Merriweather" pitchFamily="34" charset="-122"/>
                <a:cs typeface="Merriweather" pitchFamily="34" charset="-120"/>
              </a:rPr>
              <a:t>SQL constraints ensure data integrity. A CHECK constraint limits the values that can be stored in a column. A DEFAULT constraint provides a default value for a column when no value is specified during insertion.</a:t>
            </a:r>
            <a:endParaRPr lang="en-US" sz="1800" dirty="0"/>
          </a:p>
        </p:txBody>
      </p:sp>
      <p:sp>
        <p:nvSpPr>
          <p:cNvPr id="4" name="Text 2"/>
          <p:cNvSpPr/>
          <p:nvPr/>
        </p:nvSpPr>
        <p:spPr>
          <a:xfrm>
            <a:off x="800100" y="2789039"/>
            <a:ext cx="13030200" cy="365760"/>
          </a:xfrm>
          <a:prstGeom prst="rect">
            <a:avLst/>
          </a:prstGeom>
          <a:noFill/>
          <a:ln/>
        </p:spPr>
        <p:txBody>
          <a:bodyPr wrap="none" lIns="0" tIns="0" rIns="0" bIns="0" rtlCol="0" anchor="t"/>
          <a:lstStyle/>
          <a:p>
            <a:pPr marL="0" indent="0" algn="l">
              <a:lnSpc>
                <a:spcPts val="2850"/>
              </a:lnSpc>
              <a:buNone/>
            </a:pPr>
            <a:r>
              <a:rPr lang="en-US" sz="1800" dirty="0">
                <a:solidFill>
                  <a:srgbClr val="E2E6E9"/>
                </a:solidFill>
                <a:latin typeface="Merriweather" pitchFamily="34" charset="0"/>
                <a:ea typeface="Merriweather" pitchFamily="34" charset="-122"/>
                <a:cs typeface="Merriweather" pitchFamily="34" charset="-120"/>
              </a:rPr>
              <a:t>Example: </a:t>
            </a:r>
            <a:r>
              <a:rPr lang="en-US" sz="1800" dirty="0">
                <a:solidFill>
                  <a:srgbClr val="E2E6E9"/>
                </a:solidFill>
                <a:highlight>
                  <a:srgbClr val="001D4D"/>
                </a:highlight>
                <a:latin typeface="Consolas" pitchFamily="34" charset="0"/>
                <a:ea typeface="Consolas" pitchFamily="34" charset="-122"/>
                <a:cs typeface="Consolas" pitchFamily="34" charset="-120"/>
              </a:rPr>
              <a:t>ALTER TABLE Reviews ADD CONSTRAINT CHECK (Rating BETWEEN 1 AND 5);</a:t>
            </a:r>
            <a:endParaRPr lang="en-US" sz="1800" dirty="0"/>
          </a:p>
        </p:txBody>
      </p:sp>
      <p:sp>
        <p:nvSpPr>
          <p:cNvPr id="5" name="Text 3"/>
          <p:cNvSpPr/>
          <p:nvPr/>
        </p:nvSpPr>
        <p:spPr>
          <a:xfrm>
            <a:off x="1719977" y="5262205"/>
            <a:ext cx="2857738" cy="357188"/>
          </a:xfrm>
          <a:prstGeom prst="rect">
            <a:avLst/>
          </a:prstGeom>
          <a:noFill/>
          <a:ln/>
        </p:spPr>
        <p:txBody>
          <a:bodyPr wrap="none" lIns="0" tIns="0" rIns="0" bIns="0" rtlCol="0" anchor="t"/>
          <a:lstStyle/>
          <a:p>
            <a:pPr marL="0" indent="0" algn="r">
              <a:lnSpc>
                <a:spcPts val="2800"/>
              </a:lnSpc>
              <a:buNone/>
            </a:pPr>
            <a:r>
              <a:rPr lang="en-US" sz="2250" dirty="0">
                <a:solidFill>
                  <a:srgbClr val="E2E6E9"/>
                </a:solidFill>
                <a:latin typeface="Merriweather" pitchFamily="34" charset="0"/>
                <a:ea typeface="Merriweather" pitchFamily="34" charset="-122"/>
                <a:cs typeface="Merriweather" pitchFamily="34" charset="-120"/>
              </a:rPr>
              <a:t>CHECK</a:t>
            </a:r>
            <a:endParaRPr lang="en-US" sz="2250" dirty="0"/>
          </a:p>
        </p:txBody>
      </p:sp>
      <p:sp>
        <p:nvSpPr>
          <p:cNvPr id="6" name="Text 4"/>
          <p:cNvSpPr/>
          <p:nvPr/>
        </p:nvSpPr>
        <p:spPr>
          <a:xfrm>
            <a:off x="800100" y="5756553"/>
            <a:ext cx="3777615" cy="365760"/>
          </a:xfrm>
          <a:prstGeom prst="rect">
            <a:avLst/>
          </a:prstGeom>
          <a:noFill/>
          <a:ln/>
        </p:spPr>
        <p:txBody>
          <a:bodyPr wrap="none" lIns="0" tIns="0" rIns="0" bIns="0" rtlCol="0" anchor="t"/>
          <a:lstStyle/>
          <a:p>
            <a:pPr marL="0" indent="0" algn="r">
              <a:lnSpc>
                <a:spcPts val="2850"/>
              </a:lnSpc>
              <a:buNone/>
            </a:pPr>
            <a:r>
              <a:rPr lang="en-US" sz="1800" dirty="0">
                <a:solidFill>
                  <a:srgbClr val="E2E6E9"/>
                </a:solidFill>
                <a:latin typeface="Merriweather" pitchFamily="34" charset="0"/>
                <a:ea typeface="Merriweather" pitchFamily="34" charset="-122"/>
                <a:cs typeface="Merriweather" pitchFamily="34" charset="-120"/>
              </a:rPr>
              <a:t>Limits values in a column.</a:t>
            </a:r>
            <a:endParaRPr lang="en-US" sz="1800" dirty="0"/>
          </a:p>
        </p:txBody>
      </p:sp>
      <p:pic>
        <p:nvPicPr>
          <p:cNvPr id="7" name="Image 0" descr="preencoded.png"/>
          <p:cNvPicPr>
            <a:picLocks noChangeAspect="1"/>
          </p:cNvPicPr>
          <p:nvPr/>
        </p:nvPicPr>
        <p:blipFill>
          <a:blip r:embed="rId3"/>
          <a:stretch>
            <a:fillRect/>
          </a:stretch>
        </p:blipFill>
        <p:spPr>
          <a:xfrm>
            <a:off x="5034915" y="3411974"/>
            <a:ext cx="4560570" cy="4560570"/>
          </a:xfrm>
          <a:prstGeom prst="rect">
            <a:avLst/>
          </a:prstGeom>
        </p:spPr>
      </p:pic>
      <p:sp>
        <p:nvSpPr>
          <p:cNvPr id="8" name="Text 5"/>
          <p:cNvSpPr/>
          <p:nvPr/>
        </p:nvSpPr>
        <p:spPr>
          <a:xfrm>
            <a:off x="5571649" y="5203984"/>
            <a:ext cx="342067" cy="427553"/>
          </a:xfrm>
          <a:prstGeom prst="rect">
            <a:avLst/>
          </a:prstGeom>
          <a:noFill/>
          <a:ln/>
        </p:spPr>
        <p:txBody>
          <a:bodyPr wrap="none" lIns="0" tIns="0" rIns="0" bIns="0" rtlCol="0" anchor="t"/>
          <a:lstStyle/>
          <a:p>
            <a:pPr marL="0" indent="0" algn="l">
              <a:lnSpc>
                <a:spcPts val="4300"/>
              </a:lnSpc>
              <a:buNone/>
            </a:pPr>
            <a:r>
              <a:rPr lang="en-US" sz="2650" dirty="0">
                <a:solidFill>
                  <a:srgbClr val="E2E6E9"/>
                </a:solidFill>
                <a:latin typeface="Merriweather" pitchFamily="34" charset="0"/>
                <a:ea typeface="Merriweather" pitchFamily="34" charset="-122"/>
                <a:cs typeface="Merriweather" pitchFamily="34" charset="-120"/>
              </a:rPr>
              <a:t>1</a:t>
            </a:r>
            <a:endParaRPr lang="en-US" sz="2650" dirty="0"/>
          </a:p>
        </p:txBody>
      </p:sp>
      <p:sp>
        <p:nvSpPr>
          <p:cNvPr id="9" name="Text 6"/>
          <p:cNvSpPr/>
          <p:nvPr/>
        </p:nvSpPr>
        <p:spPr>
          <a:xfrm>
            <a:off x="10052685" y="5262205"/>
            <a:ext cx="2857738" cy="357188"/>
          </a:xfrm>
          <a:prstGeom prst="rect">
            <a:avLst/>
          </a:prstGeom>
          <a:noFill/>
          <a:ln/>
        </p:spPr>
        <p:txBody>
          <a:bodyPr wrap="none" lIns="0" tIns="0" rIns="0" bIns="0" rtlCol="0" anchor="t"/>
          <a:lstStyle/>
          <a:p>
            <a:pPr marL="0" indent="0" algn="l">
              <a:lnSpc>
                <a:spcPts val="2800"/>
              </a:lnSpc>
              <a:buNone/>
            </a:pPr>
            <a:r>
              <a:rPr lang="en-US" sz="2250" dirty="0">
                <a:solidFill>
                  <a:srgbClr val="E2E6E9"/>
                </a:solidFill>
                <a:latin typeface="Merriweather" pitchFamily="34" charset="0"/>
                <a:ea typeface="Merriweather" pitchFamily="34" charset="-122"/>
                <a:cs typeface="Merriweather" pitchFamily="34" charset="-120"/>
              </a:rPr>
              <a:t>DEFAULT</a:t>
            </a:r>
            <a:endParaRPr lang="en-US" sz="2250" dirty="0"/>
          </a:p>
        </p:txBody>
      </p:sp>
      <p:sp>
        <p:nvSpPr>
          <p:cNvPr id="10" name="Text 7"/>
          <p:cNvSpPr/>
          <p:nvPr/>
        </p:nvSpPr>
        <p:spPr>
          <a:xfrm>
            <a:off x="10052685" y="5756553"/>
            <a:ext cx="3777615" cy="365760"/>
          </a:xfrm>
          <a:prstGeom prst="rect">
            <a:avLst/>
          </a:prstGeom>
          <a:noFill/>
          <a:ln/>
        </p:spPr>
        <p:txBody>
          <a:bodyPr wrap="none" lIns="0" tIns="0" rIns="0" bIns="0" rtlCol="0" anchor="t"/>
          <a:lstStyle/>
          <a:p>
            <a:pPr marL="0" indent="0" algn="l">
              <a:lnSpc>
                <a:spcPts val="2850"/>
              </a:lnSpc>
              <a:buNone/>
            </a:pPr>
            <a:r>
              <a:rPr lang="en-US" sz="1800" dirty="0">
                <a:solidFill>
                  <a:srgbClr val="E2E6E9"/>
                </a:solidFill>
                <a:latin typeface="Merriweather" pitchFamily="34" charset="0"/>
                <a:ea typeface="Merriweather" pitchFamily="34" charset="-122"/>
                <a:cs typeface="Merriweather" pitchFamily="34" charset="-120"/>
              </a:rPr>
              <a:t>Provides a default value.</a:t>
            </a:r>
            <a:endParaRPr lang="en-US" sz="1800" dirty="0"/>
          </a:p>
        </p:txBody>
      </p:sp>
      <p:pic>
        <p:nvPicPr>
          <p:cNvPr id="11" name="Image 1" descr="preencoded.png"/>
          <p:cNvPicPr>
            <a:picLocks noChangeAspect="1"/>
          </p:cNvPicPr>
          <p:nvPr/>
        </p:nvPicPr>
        <p:blipFill>
          <a:blip r:embed="rId4"/>
          <a:stretch>
            <a:fillRect/>
          </a:stretch>
        </p:blipFill>
        <p:spPr>
          <a:xfrm>
            <a:off x="5034915" y="3411974"/>
            <a:ext cx="4560570" cy="4560570"/>
          </a:xfrm>
          <a:prstGeom prst="rect">
            <a:avLst/>
          </a:prstGeom>
        </p:spPr>
      </p:pic>
      <p:sp>
        <p:nvSpPr>
          <p:cNvPr id="12" name="Text 8"/>
          <p:cNvSpPr/>
          <p:nvPr/>
        </p:nvSpPr>
        <p:spPr>
          <a:xfrm>
            <a:off x="8716447" y="5752743"/>
            <a:ext cx="342067" cy="427553"/>
          </a:xfrm>
          <a:prstGeom prst="rect">
            <a:avLst/>
          </a:prstGeom>
          <a:noFill/>
          <a:ln/>
        </p:spPr>
        <p:txBody>
          <a:bodyPr wrap="none" lIns="0" tIns="0" rIns="0" bIns="0" rtlCol="0" anchor="t"/>
          <a:lstStyle/>
          <a:p>
            <a:pPr marL="0" indent="0" algn="l">
              <a:lnSpc>
                <a:spcPts val="4300"/>
              </a:lnSpc>
              <a:buNone/>
            </a:pPr>
            <a:r>
              <a:rPr lang="en-US" sz="2650" dirty="0">
                <a:solidFill>
                  <a:srgbClr val="E2E6E9"/>
                </a:solidFill>
                <a:latin typeface="Merriweather" pitchFamily="34" charset="0"/>
                <a:ea typeface="Merriweather" pitchFamily="34" charset="-122"/>
                <a:cs typeface="Merriweather" pitchFamily="34" charset="-120"/>
              </a:rPr>
              <a:t>2</a:t>
            </a:r>
            <a:endParaRPr lang="en-US" sz="2650" dirty="0"/>
          </a:p>
        </p:txBody>
      </p:sp>
      <p:sp>
        <p:nvSpPr>
          <p:cNvPr id="13" name="Rectangle 12">
            <a:extLst>
              <a:ext uri="{FF2B5EF4-FFF2-40B4-BE49-F238E27FC236}">
                <a16:creationId xmlns:a16="http://schemas.microsoft.com/office/drawing/2014/main" id="{47443D99-733B-5CCE-74C7-EEF98775B21E}"/>
              </a:ext>
            </a:extLst>
          </p:cNvPr>
          <p:cNvSpPr/>
          <p:nvPr/>
        </p:nvSpPr>
        <p:spPr>
          <a:xfrm>
            <a:off x="12822148" y="7726166"/>
            <a:ext cx="1726059" cy="365760"/>
          </a:xfrm>
          <a:prstGeom prst="rect">
            <a:avLst/>
          </a:prstGeom>
          <a:solidFill>
            <a:srgbClr val="0915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72478" y="606981"/>
            <a:ext cx="13085445" cy="1379458"/>
          </a:xfrm>
          <a:prstGeom prst="rect">
            <a:avLst/>
          </a:prstGeom>
          <a:noFill/>
          <a:ln/>
        </p:spPr>
        <p:txBody>
          <a:bodyPr wrap="square" lIns="0" tIns="0" rIns="0" bIns="0" rtlCol="0" anchor="t"/>
          <a:lstStyle/>
          <a:p>
            <a:pPr marL="0" indent="0" algn="l">
              <a:lnSpc>
                <a:spcPts val="5400"/>
              </a:lnSpc>
              <a:buNone/>
            </a:pPr>
            <a:r>
              <a:rPr lang="en-US" sz="4300" dirty="0">
                <a:solidFill>
                  <a:srgbClr val="F5F0F0"/>
                </a:solidFill>
                <a:latin typeface="Merriweather" pitchFamily="34" charset="0"/>
                <a:ea typeface="Merriweather" pitchFamily="34" charset="-122"/>
                <a:cs typeface="Merriweather" pitchFamily="34" charset="-120"/>
              </a:rPr>
              <a:t>Advanced Queries: WHERE, HAVING, GROUP BY, ORDER BY</a:t>
            </a:r>
            <a:endParaRPr lang="en-US" sz="4300" dirty="0"/>
          </a:p>
        </p:txBody>
      </p:sp>
      <p:sp>
        <p:nvSpPr>
          <p:cNvPr id="3" name="Text 1"/>
          <p:cNvSpPr/>
          <p:nvPr/>
        </p:nvSpPr>
        <p:spPr>
          <a:xfrm>
            <a:off x="772478" y="2427803"/>
            <a:ext cx="13085445" cy="706279"/>
          </a:xfrm>
          <a:prstGeom prst="rect">
            <a:avLst/>
          </a:prstGeom>
          <a:noFill/>
          <a:ln/>
        </p:spPr>
        <p:txBody>
          <a:bodyPr wrap="square" lIns="0" tIns="0" rIns="0" bIns="0" rtlCol="0" anchor="t"/>
          <a:lstStyle/>
          <a:p>
            <a:pPr marL="0" indent="0" algn="l">
              <a:lnSpc>
                <a:spcPts val="2750"/>
              </a:lnSpc>
              <a:buNone/>
            </a:pPr>
            <a:r>
              <a:rPr lang="en-US" sz="1700" dirty="0">
                <a:solidFill>
                  <a:srgbClr val="E2E6E9"/>
                </a:solidFill>
                <a:latin typeface="Merriweather" pitchFamily="34" charset="0"/>
                <a:ea typeface="Merriweather" pitchFamily="34" charset="-122"/>
                <a:cs typeface="Merriweather" pitchFamily="34" charset="-120"/>
              </a:rPr>
              <a:t>These clauses allow for more complex data retrieval. WHERE filters rows, HAVING filters groups, GROUP BY groups rows with the same values, and ORDER BY sorts the results.</a:t>
            </a:r>
            <a:endParaRPr lang="en-US" sz="1700" dirty="0"/>
          </a:p>
        </p:txBody>
      </p:sp>
      <p:sp>
        <p:nvSpPr>
          <p:cNvPr id="4" name="Text 2"/>
          <p:cNvSpPr/>
          <p:nvPr/>
        </p:nvSpPr>
        <p:spPr>
          <a:xfrm>
            <a:off x="772478" y="3382328"/>
            <a:ext cx="13085445" cy="1443038"/>
          </a:xfrm>
          <a:prstGeom prst="rect">
            <a:avLst/>
          </a:prstGeom>
          <a:noFill/>
          <a:ln/>
        </p:spPr>
        <p:txBody>
          <a:bodyPr wrap="square" lIns="0" tIns="0" rIns="0" bIns="0" rtlCol="0" anchor="t"/>
          <a:lstStyle/>
          <a:p>
            <a:pPr marL="0" indent="0" algn="l">
              <a:lnSpc>
                <a:spcPts val="2750"/>
              </a:lnSpc>
              <a:buNone/>
            </a:pPr>
            <a:r>
              <a:rPr lang="en-US" sz="1700" dirty="0">
                <a:solidFill>
                  <a:srgbClr val="E2E6E9"/>
                </a:solidFill>
                <a:latin typeface="Merriweather" pitchFamily="34" charset="0"/>
                <a:ea typeface="Merriweather" pitchFamily="34" charset="-122"/>
                <a:cs typeface="Merriweather" pitchFamily="34" charset="-120"/>
              </a:rPr>
              <a:t>Example: </a:t>
            </a:r>
            <a:r>
              <a:rPr lang="en-US" sz="1700" dirty="0">
                <a:solidFill>
                  <a:srgbClr val="E2E6E9"/>
                </a:solidFill>
                <a:highlight>
                  <a:srgbClr val="001D4D"/>
                </a:highlight>
                <a:latin typeface="Consolas" pitchFamily="34" charset="0"/>
                <a:ea typeface="Consolas" pitchFamily="34" charset="-122"/>
                <a:cs typeface="Consolas" pitchFamily="34" charset="-120"/>
              </a:rPr>
              <a:t>SELECT P.ProductID, P.ProductName, SUM(OD.Quantity * P.PricePerUnit) AS TotalSales, AVG(R.Rating) AS AvgRating FROM Orders AS O JOIN Order_Details AS OD ON O.OrderID = OD.OrderID JOIN Products AS P ON OD.ProductID = P.ProductID LEFT JOIN Reviews AS R ON P.ProductID = R.ProductID WHERE O.OrderDate &gt; '2024-01-01' GROUP BY P.ProductID, P.ProductName HAVING AVG(R.Rating) &gt; 4 ORDER BY TotalSales DESC;</a:t>
            </a:r>
            <a:endParaRPr lang="en-US" sz="1700" dirty="0"/>
          </a:p>
        </p:txBody>
      </p:sp>
      <p:sp>
        <p:nvSpPr>
          <p:cNvPr id="5" name="Shape 3"/>
          <p:cNvSpPr/>
          <p:nvPr/>
        </p:nvSpPr>
        <p:spPr>
          <a:xfrm>
            <a:off x="772478" y="5073610"/>
            <a:ext cx="2180868" cy="786051"/>
          </a:xfrm>
          <a:prstGeom prst="roundRect">
            <a:avLst>
              <a:gd name="adj" fmla="val 11794"/>
            </a:avLst>
          </a:prstGeom>
          <a:solidFill>
            <a:srgbClr val="003180"/>
          </a:solidFill>
          <a:ln w="7620">
            <a:solidFill>
              <a:srgbClr val="194A99"/>
            </a:solidFill>
            <a:prstDash val="solid"/>
          </a:ln>
        </p:spPr>
      </p:sp>
      <p:sp>
        <p:nvSpPr>
          <p:cNvPr id="6" name="Text 4"/>
          <p:cNvSpPr/>
          <p:nvPr/>
        </p:nvSpPr>
        <p:spPr>
          <a:xfrm>
            <a:off x="1707713" y="5272683"/>
            <a:ext cx="310396" cy="387906"/>
          </a:xfrm>
          <a:prstGeom prst="rect">
            <a:avLst/>
          </a:prstGeom>
          <a:noFill/>
          <a:ln/>
        </p:spPr>
        <p:txBody>
          <a:bodyPr wrap="none" lIns="0" tIns="0" rIns="0" bIns="0" rtlCol="0" anchor="t"/>
          <a:lstStyle/>
          <a:p>
            <a:pPr marL="0" indent="0" algn="ctr">
              <a:lnSpc>
                <a:spcPts val="3900"/>
              </a:lnSpc>
              <a:buNone/>
            </a:pPr>
            <a:r>
              <a:rPr lang="en-US" sz="2400" dirty="0">
                <a:solidFill>
                  <a:srgbClr val="E2E6E9"/>
                </a:solidFill>
                <a:latin typeface="Merriweather" pitchFamily="34" charset="0"/>
                <a:ea typeface="Merriweather" pitchFamily="34" charset="-122"/>
                <a:cs typeface="Merriweather" pitchFamily="34" charset="-120"/>
              </a:rPr>
              <a:t>1</a:t>
            </a:r>
            <a:endParaRPr lang="en-US" sz="2400" dirty="0"/>
          </a:p>
        </p:txBody>
      </p:sp>
      <p:sp>
        <p:nvSpPr>
          <p:cNvPr id="7" name="Text 5"/>
          <p:cNvSpPr/>
          <p:nvPr/>
        </p:nvSpPr>
        <p:spPr>
          <a:xfrm>
            <a:off x="3173968" y="5294233"/>
            <a:ext cx="1043107" cy="344805"/>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WHERE</a:t>
            </a:r>
            <a:endParaRPr lang="en-US" sz="2150" dirty="0"/>
          </a:p>
        </p:txBody>
      </p:sp>
      <p:sp>
        <p:nvSpPr>
          <p:cNvPr id="8" name="Shape 6"/>
          <p:cNvSpPr/>
          <p:nvPr/>
        </p:nvSpPr>
        <p:spPr>
          <a:xfrm>
            <a:off x="3063597" y="5844421"/>
            <a:ext cx="10684073" cy="15240"/>
          </a:xfrm>
          <a:prstGeom prst="roundRect">
            <a:avLst>
              <a:gd name="adj" fmla="val 608322"/>
            </a:avLst>
          </a:prstGeom>
          <a:solidFill>
            <a:srgbClr val="194A99"/>
          </a:solidFill>
          <a:ln/>
        </p:spPr>
      </p:sp>
      <p:sp>
        <p:nvSpPr>
          <p:cNvPr id="9" name="Shape 7"/>
          <p:cNvSpPr/>
          <p:nvPr/>
        </p:nvSpPr>
        <p:spPr>
          <a:xfrm>
            <a:off x="772478" y="5969913"/>
            <a:ext cx="4361736" cy="786051"/>
          </a:xfrm>
          <a:prstGeom prst="roundRect">
            <a:avLst>
              <a:gd name="adj" fmla="val 11794"/>
            </a:avLst>
          </a:prstGeom>
          <a:solidFill>
            <a:srgbClr val="003180"/>
          </a:solidFill>
          <a:ln w="7620">
            <a:solidFill>
              <a:srgbClr val="194A99"/>
            </a:solidFill>
            <a:prstDash val="solid"/>
          </a:ln>
        </p:spPr>
      </p:sp>
      <p:sp>
        <p:nvSpPr>
          <p:cNvPr id="10" name="Text 8"/>
          <p:cNvSpPr/>
          <p:nvPr/>
        </p:nvSpPr>
        <p:spPr>
          <a:xfrm>
            <a:off x="2798088" y="6168985"/>
            <a:ext cx="310396" cy="387906"/>
          </a:xfrm>
          <a:prstGeom prst="rect">
            <a:avLst/>
          </a:prstGeom>
          <a:noFill/>
          <a:ln/>
        </p:spPr>
        <p:txBody>
          <a:bodyPr wrap="none" lIns="0" tIns="0" rIns="0" bIns="0" rtlCol="0" anchor="t"/>
          <a:lstStyle/>
          <a:p>
            <a:pPr marL="0" indent="0" algn="ctr">
              <a:lnSpc>
                <a:spcPts val="3900"/>
              </a:lnSpc>
              <a:buNone/>
            </a:pPr>
            <a:r>
              <a:rPr lang="en-US" sz="2400" dirty="0">
                <a:solidFill>
                  <a:srgbClr val="E2E6E9"/>
                </a:solidFill>
                <a:latin typeface="Merriweather" pitchFamily="34" charset="0"/>
                <a:ea typeface="Merriweather" pitchFamily="34" charset="-122"/>
                <a:cs typeface="Merriweather" pitchFamily="34" charset="-120"/>
              </a:rPr>
              <a:t>2</a:t>
            </a:r>
            <a:endParaRPr lang="en-US" sz="2400" dirty="0"/>
          </a:p>
        </p:txBody>
      </p:sp>
      <p:sp>
        <p:nvSpPr>
          <p:cNvPr id="11" name="Text 9"/>
          <p:cNvSpPr/>
          <p:nvPr/>
        </p:nvSpPr>
        <p:spPr>
          <a:xfrm>
            <a:off x="5354836" y="6190536"/>
            <a:ext cx="1388031" cy="344805"/>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GROUP BY</a:t>
            </a:r>
            <a:endParaRPr lang="en-US" sz="2150" dirty="0"/>
          </a:p>
        </p:txBody>
      </p:sp>
      <p:sp>
        <p:nvSpPr>
          <p:cNvPr id="12" name="Shape 10"/>
          <p:cNvSpPr/>
          <p:nvPr/>
        </p:nvSpPr>
        <p:spPr>
          <a:xfrm>
            <a:off x="5244465" y="6740723"/>
            <a:ext cx="8503206" cy="15240"/>
          </a:xfrm>
          <a:prstGeom prst="roundRect">
            <a:avLst>
              <a:gd name="adj" fmla="val 608322"/>
            </a:avLst>
          </a:prstGeom>
          <a:solidFill>
            <a:srgbClr val="194A99"/>
          </a:solidFill>
          <a:ln/>
        </p:spPr>
      </p:sp>
      <p:sp>
        <p:nvSpPr>
          <p:cNvPr id="13" name="Shape 11"/>
          <p:cNvSpPr/>
          <p:nvPr/>
        </p:nvSpPr>
        <p:spPr>
          <a:xfrm>
            <a:off x="772478" y="6866215"/>
            <a:ext cx="6542723" cy="786051"/>
          </a:xfrm>
          <a:prstGeom prst="roundRect">
            <a:avLst>
              <a:gd name="adj" fmla="val 11794"/>
            </a:avLst>
          </a:prstGeom>
          <a:solidFill>
            <a:srgbClr val="003180"/>
          </a:solidFill>
          <a:ln w="7620">
            <a:solidFill>
              <a:srgbClr val="194A99"/>
            </a:solidFill>
            <a:prstDash val="solid"/>
          </a:ln>
        </p:spPr>
      </p:sp>
      <p:sp>
        <p:nvSpPr>
          <p:cNvPr id="14" name="Text 12"/>
          <p:cNvSpPr/>
          <p:nvPr/>
        </p:nvSpPr>
        <p:spPr>
          <a:xfrm>
            <a:off x="3888581" y="7065288"/>
            <a:ext cx="310396" cy="387906"/>
          </a:xfrm>
          <a:prstGeom prst="rect">
            <a:avLst/>
          </a:prstGeom>
          <a:noFill/>
          <a:ln/>
        </p:spPr>
        <p:txBody>
          <a:bodyPr wrap="none" lIns="0" tIns="0" rIns="0" bIns="0" rtlCol="0" anchor="t"/>
          <a:lstStyle/>
          <a:p>
            <a:pPr marL="0" indent="0" algn="ctr">
              <a:lnSpc>
                <a:spcPts val="3900"/>
              </a:lnSpc>
              <a:buNone/>
            </a:pPr>
            <a:r>
              <a:rPr lang="en-US" sz="2400" dirty="0">
                <a:solidFill>
                  <a:srgbClr val="E2E6E9"/>
                </a:solidFill>
                <a:latin typeface="Merriweather" pitchFamily="34" charset="0"/>
                <a:ea typeface="Merriweather" pitchFamily="34" charset="-122"/>
                <a:cs typeface="Merriweather" pitchFamily="34" charset="-120"/>
              </a:rPr>
              <a:t>3</a:t>
            </a:r>
            <a:endParaRPr lang="en-US" sz="2400" dirty="0"/>
          </a:p>
        </p:txBody>
      </p:sp>
      <p:sp>
        <p:nvSpPr>
          <p:cNvPr id="15" name="Text 13"/>
          <p:cNvSpPr/>
          <p:nvPr/>
        </p:nvSpPr>
        <p:spPr>
          <a:xfrm>
            <a:off x="7535823" y="7086838"/>
            <a:ext cx="1378506" cy="344805"/>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ORDER BY</a:t>
            </a:r>
            <a:endParaRPr lang="en-US" sz="2150" dirty="0"/>
          </a:p>
        </p:txBody>
      </p:sp>
      <p:sp>
        <p:nvSpPr>
          <p:cNvPr id="16" name="Rectangle 15">
            <a:extLst>
              <a:ext uri="{FF2B5EF4-FFF2-40B4-BE49-F238E27FC236}">
                <a16:creationId xmlns:a16="http://schemas.microsoft.com/office/drawing/2014/main" id="{67962C7E-AFC1-6C63-38EE-38F8F10485BE}"/>
              </a:ext>
            </a:extLst>
          </p:cNvPr>
          <p:cNvSpPr/>
          <p:nvPr/>
        </p:nvSpPr>
        <p:spPr>
          <a:xfrm>
            <a:off x="12791326" y="7736440"/>
            <a:ext cx="1767155" cy="395727"/>
          </a:xfrm>
          <a:prstGeom prst="rect">
            <a:avLst/>
          </a:prstGeom>
          <a:solidFill>
            <a:srgbClr val="09151B"/>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64485"/>
          </a:xfrm>
          <a:prstGeom prst="rect">
            <a:avLst/>
          </a:prstGeom>
        </p:spPr>
      </p:pic>
      <p:sp>
        <p:nvSpPr>
          <p:cNvPr id="3" name="Text 0"/>
          <p:cNvSpPr/>
          <p:nvPr/>
        </p:nvSpPr>
        <p:spPr>
          <a:xfrm>
            <a:off x="651986" y="512207"/>
            <a:ext cx="4663797" cy="582216"/>
          </a:xfrm>
          <a:prstGeom prst="rect">
            <a:avLst/>
          </a:prstGeom>
          <a:noFill/>
          <a:ln/>
        </p:spPr>
        <p:txBody>
          <a:bodyPr wrap="none" lIns="0" tIns="0" rIns="0" bIns="0" rtlCol="0" anchor="t"/>
          <a:lstStyle/>
          <a:p>
            <a:pPr marL="0" indent="0" algn="l">
              <a:lnSpc>
                <a:spcPts val="4550"/>
              </a:lnSpc>
              <a:buNone/>
            </a:pPr>
            <a:r>
              <a:rPr lang="en-US" sz="3650" dirty="0">
                <a:solidFill>
                  <a:srgbClr val="F5F0F0"/>
                </a:solidFill>
                <a:latin typeface="Merriweather" pitchFamily="34" charset="0"/>
                <a:ea typeface="Merriweather" pitchFamily="34" charset="-122"/>
                <a:cs typeface="Merriweather" pitchFamily="34" charset="-120"/>
              </a:rPr>
              <a:t>Joins and Subqueries</a:t>
            </a:r>
            <a:endParaRPr lang="en-US" sz="3650" dirty="0"/>
          </a:p>
        </p:txBody>
      </p:sp>
      <p:sp>
        <p:nvSpPr>
          <p:cNvPr id="4" name="Text 1"/>
          <p:cNvSpPr/>
          <p:nvPr/>
        </p:nvSpPr>
        <p:spPr>
          <a:xfrm>
            <a:off x="651986" y="1373862"/>
            <a:ext cx="7840028" cy="894398"/>
          </a:xfrm>
          <a:prstGeom prst="rect">
            <a:avLst/>
          </a:prstGeom>
          <a:noFill/>
          <a:ln/>
        </p:spPr>
        <p:txBody>
          <a:bodyPr wrap="square" lIns="0" tIns="0" rIns="0" bIns="0" rtlCol="0" anchor="t"/>
          <a:lstStyle/>
          <a:p>
            <a:pPr marL="0" indent="0" algn="l">
              <a:lnSpc>
                <a:spcPts val="2300"/>
              </a:lnSpc>
              <a:buNone/>
            </a:pPr>
            <a:r>
              <a:rPr lang="en-US" sz="1450" dirty="0">
                <a:solidFill>
                  <a:srgbClr val="E2E6E9"/>
                </a:solidFill>
                <a:latin typeface="Merriweather" pitchFamily="34" charset="0"/>
                <a:ea typeface="Merriweather" pitchFamily="34" charset="-122"/>
                <a:cs typeface="Merriweather" pitchFamily="34" charset="-120"/>
              </a:rPr>
              <a:t>Joins combine rows from two or more tables based on a related column. Subqueries are queries nested inside another query. They are used to retrieve data that will be used in the main query.</a:t>
            </a:r>
            <a:endParaRPr lang="en-US" sz="1450" dirty="0"/>
          </a:p>
        </p:txBody>
      </p:sp>
      <p:sp>
        <p:nvSpPr>
          <p:cNvPr id="5" name="Text 2"/>
          <p:cNvSpPr/>
          <p:nvPr/>
        </p:nvSpPr>
        <p:spPr>
          <a:xfrm>
            <a:off x="651986" y="2477810"/>
            <a:ext cx="7840028" cy="1223010"/>
          </a:xfrm>
          <a:prstGeom prst="rect">
            <a:avLst/>
          </a:prstGeom>
          <a:noFill/>
          <a:ln/>
        </p:spPr>
        <p:txBody>
          <a:bodyPr wrap="square" lIns="0" tIns="0" rIns="0" bIns="0" rtlCol="0" anchor="t"/>
          <a:lstStyle/>
          <a:p>
            <a:pPr marL="0" indent="0" algn="l">
              <a:lnSpc>
                <a:spcPts val="2300"/>
              </a:lnSpc>
              <a:buNone/>
            </a:pPr>
            <a:r>
              <a:rPr lang="en-US" sz="1450" dirty="0">
                <a:solidFill>
                  <a:srgbClr val="E2E6E9"/>
                </a:solidFill>
                <a:latin typeface="Merriweather" pitchFamily="34" charset="0"/>
                <a:ea typeface="Merriweather" pitchFamily="34" charset="-122"/>
                <a:cs typeface="Merriweather" pitchFamily="34" charset="-120"/>
              </a:rPr>
              <a:t>Example: </a:t>
            </a:r>
            <a:r>
              <a:rPr lang="en-US" sz="1450" dirty="0">
                <a:solidFill>
                  <a:srgbClr val="E2E6E9"/>
                </a:solidFill>
                <a:highlight>
                  <a:srgbClr val="001D4D"/>
                </a:highlight>
                <a:latin typeface="Consolas" pitchFamily="34" charset="0"/>
                <a:ea typeface="Consolas" pitchFamily="34" charset="-122"/>
                <a:cs typeface="Consolas" pitchFamily="34" charset="-120"/>
              </a:rPr>
              <a:t>SELECT Orders.OrderID, Orders.CustomerID, SUM(order_details.Quantity * order_details.UnitPrice * (1 - order_details.Discount / 100)) AS TotalRevenue FROM Orders JOIN order_details ON Orders.OrderID = order_details.OrderID GROUP BY Orders.OrderID, Orders.CustomerID;</a:t>
            </a:r>
            <a:endParaRPr lang="en-US" sz="1450" dirty="0"/>
          </a:p>
        </p:txBody>
      </p:sp>
      <p:sp>
        <p:nvSpPr>
          <p:cNvPr id="6" name="Text 3"/>
          <p:cNvSpPr/>
          <p:nvPr/>
        </p:nvSpPr>
        <p:spPr>
          <a:xfrm>
            <a:off x="651986" y="4003477"/>
            <a:ext cx="7840028" cy="614720"/>
          </a:xfrm>
          <a:prstGeom prst="rect">
            <a:avLst/>
          </a:prstGeom>
          <a:noFill/>
          <a:ln/>
        </p:spPr>
        <p:txBody>
          <a:bodyPr wrap="none" lIns="0" tIns="0" rIns="0" bIns="0" rtlCol="0" anchor="t"/>
          <a:lstStyle/>
          <a:p>
            <a:pPr marL="0" indent="0" algn="ctr">
              <a:lnSpc>
                <a:spcPts val="4800"/>
              </a:lnSpc>
              <a:buNone/>
            </a:pPr>
            <a:r>
              <a:rPr lang="en-US" sz="4800" dirty="0">
                <a:solidFill>
                  <a:srgbClr val="E2E6E9"/>
                </a:solidFill>
                <a:latin typeface="Merriweather" pitchFamily="34" charset="0"/>
                <a:ea typeface="Merriweather" pitchFamily="34" charset="-122"/>
                <a:cs typeface="Merriweather" pitchFamily="34" charset="-120"/>
              </a:rPr>
              <a:t>2</a:t>
            </a:r>
            <a:endParaRPr lang="en-US" sz="4800" dirty="0"/>
          </a:p>
        </p:txBody>
      </p:sp>
      <p:sp>
        <p:nvSpPr>
          <p:cNvPr id="7" name="Text 4"/>
          <p:cNvSpPr/>
          <p:nvPr/>
        </p:nvSpPr>
        <p:spPr>
          <a:xfrm>
            <a:off x="3407688" y="4850963"/>
            <a:ext cx="2328624" cy="291108"/>
          </a:xfrm>
          <a:prstGeom prst="rect">
            <a:avLst/>
          </a:prstGeom>
          <a:noFill/>
          <a:ln/>
        </p:spPr>
        <p:txBody>
          <a:bodyPr wrap="none" lIns="0" tIns="0" rIns="0" bIns="0" rtlCol="0" anchor="t"/>
          <a:lstStyle/>
          <a:p>
            <a:pPr marL="0" indent="0" algn="ctr">
              <a:lnSpc>
                <a:spcPts val="2250"/>
              </a:lnSpc>
              <a:buNone/>
            </a:pPr>
            <a:r>
              <a:rPr lang="en-US" sz="1800" dirty="0">
                <a:solidFill>
                  <a:srgbClr val="E2E6E9"/>
                </a:solidFill>
                <a:latin typeface="Merriweather" pitchFamily="34" charset="0"/>
                <a:ea typeface="Merriweather" pitchFamily="34" charset="-122"/>
                <a:cs typeface="Merriweather" pitchFamily="34" charset="-120"/>
              </a:rPr>
              <a:t>Tables</a:t>
            </a:r>
            <a:endParaRPr lang="en-US" sz="1800" dirty="0"/>
          </a:p>
        </p:txBody>
      </p:sp>
      <p:sp>
        <p:nvSpPr>
          <p:cNvPr id="8" name="Text 5"/>
          <p:cNvSpPr/>
          <p:nvPr/>
        </p:nvSpPr>
        <p:spPr>
          <a:xfrm>
            <a:off x="651986" y="5253752"/>
            <a:ext cx="7840028" cy="298133"/>
          </a:xfrm>
          <a:prstGeom prst="rect">
            <a:avLst/>
          </a:prstGeom>
          <a:noFill/>
          <a:ln/>
        </p:spPr>
        <p:txBody>
          <a:bodyPr wrap="none" lIns="0" tIns="0" rIns="0" bIns="0" rtlCol="0" anchor="t"/>
          <a:lstStyle/>
          <a:p>
            <a:pPr marL="0" indent="0" algn="ctr">
              <a:lnSpc>
                <a:spcPts val="2300"/>
              </a:lnSpc>
              <a:buNone/>
            </a:pPr>
            <a:r>
              <a:rPr lang="en-US" sz="1450" dirty="0">
                <a:solidFill>
                  <a:srgbClr val="E2E6E9"/>
                </a:solidFill>
                <a:latin typeface="Merriweather" pitchFamily="34" charset="0"/>
                <a:ea typeface="Merriweather" pitchFamily="34" charset="-122"/>
                <a:cs typeface="Merriweather" pitchFamily="34" charset="-120"/>
              </a:rPr>
              <a:t>Combine data from multiple tables.</a:t>
            </a:r>
            <a:endParaRPr lang="en-US" sz="1450" dirty="0"/>
          </a:p>
        </p:txBody>
      </p:sp>
      <p:sp>
        <p:nvSpPr>
          <p:cNvPr id="9" name="Text 6"/>
          <p:cNvSpPr/>
          <p:nvPr/>
        </p:nvSpPr>
        <p:spPr>
          <a:xfrm>
            <a:off x="651986" y="6203871"/>
            <a:ext cx="7840028" cy="614720"/>
          </a:xfrm>
          <a:prstGeom prst="rect">
            <a:avLst/>
          </a:prstGeom>
          <a:noFill/>
          <a:ln/>
        </p:spPr>
        <p:txBody>
          <a:bodyPr wrap="none" lIns="0" tIns="0" rIns="0" bIns="0" rtlCol="0" anchor="t"/>
          <a:lstStyle/>
          <a:p>
            <a:pPr marL="0" indent="0" algn="ctr">
              <a:lnSpc>
                <a:spcPts val="4800"/>
              </a:lnSpc>
              <a:buNone/>
            </a:pPr>
            <a:r>
              <a:rPr lang="en-US" sz="4800" dirty="0">
                <a:solidFill>
                  <a:srgbClr val="E2E6E9"/>
                </a:solidFill>
                <a:latin typeface="Merriweather" pitchFamily="34" charset="0"/>
                <a:ea typeface="Merriweather" pitchFamily="34" charset="-122"/>
                <a:cs typeface="Merriweather" pitchFamily="34" charset="-120"/>
              </a:rPr>
              <a:t>1</a:t>
            </a:r>
            <a:endParaRPr lang="en-US" sz="4800" dirty="0"/>
          </a:p>
        </p:txBody>
      </p:sp>
      <p:sp>
        <p:nvSpPr>
          <p:cNvPr id="10" name="Text 7"/>
          <p:cNvSpPr/>
          <p:nvPr/>
        </p:nvSpPr>
        <p:spPr>
          <a:xfrm>
            <a:off x="3407688" y="7051358"/>
            <a:ext cx="2328624" cy="291108"/>
          </a:xfrm>
          <a:prstGeom prst="rect">
            <a:avLst/>
          </a:prstGeom>
          <a:noFill/>
          <a:ln/>
        </p:spPr>
        <p:txBody>
          <a:bodyPr wrap="none" lIns="0" tIns="0" rIns="0" bIns="0" rtlCol="0" anchor="t"/>
          <a:lstStyle/>
          <a:p>
            <a:pPr marL="0" indent="0" algn="ctr">
              <a:lnSpc>
                <a:spcPts val="2250"/>
              </a:lnSpc>
              <a:buNone/>
            </a:pPr>
            <a:r>
              <a:rPr lang="en-US" sz="1800" dirty="0">
                <a:solidFill>
                  <a:srgbClr val="E2E6E9"/>
                </a:solidFill>
                <a:latin typeface="Merriweather" pitchFamily="34" charset="0"/>
                <a:ea typeface="Merriweather" pitchFamily="34" charset="-122"/>
                <a:cs typeface="Merriweather" pitchFamily="34" charset="-120"/>
              </a:rPr>
              <a:t>Subquery</a:t>
            </a:r>
            <a:endParaRPr lang="en-US" sz="1800" dirty="0"/>
          </a:p>
        </p:txBody>
      </p:sp>
      <p:sp>
        <p:nvSpPr>
          <p:cNvPr id="11" name="Text 8"/>
          <p:cNvSpPr/>
          <p:nvPr/>
        </p:nvSpPr>
        <p:spPr>
          <a:xfrm>
            <a:off x="651986" y="7454146"/>
            <a:ext cx="7840028" cy="298133"/>
          </a:xfrm>
          <a:prstGeom prst="rect">
            <a:avLst/>
          </a:prstGeom>
          <a:noFill/>
          <a:ln/>
        </p:spPr>
        <p:txBody>
          <a:bodyPr wrap="none" lIns="0" tIns="0" rIns="0" bIns="0" rtlCol="0" anchor="t"/>
          <a:lstStyle/>
          <a:p>
            <a:pPr marL="0" indent="0" algn="ctr">
              <a:lnSpc>
                <a:spcPts val="2300"/>
              </a:lnSpc>
              <a:buNone/>
            </a:pPr>
            <a:r>
              <a:rPr lang="en-US" sz="1450" dirty="0">
                <a:solidFill>
                  <a:srgbClr val="E2E6E9"/>
                </a:solidFill>
                <a:latin typeface="Merriweather" pitchFamily="34" charset="0"/>
                <a:ea typeface="Merriweather" pitchFamily="34" charset="-122"/>
                <a:cs typeface="Merriweather" pitchFamily="34" charset="-120"/>
              </a:rPr>
              <a:t>Nest queries for complex logic.</a:t>
            </a:r>
            <a:endParaRPr lang="en-US" sz="1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972</Words>
  <Application>Microsoft Office PowerPoint</Application>
  <PresentationFormat>Custom</PresentationFormat>
  <Paragraphs>90</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Merriweather Bold</vt:lpstr>
      <vt:lpstr>Consolas</vt:lpstr>
      <vt:lpstr>Merriweather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m.niyaz.official02@outlook.com</cp:lastModifiedBy>
  <cp:revision>1</cp:revision>
  <dcterms:created xsi:type="dcterms:W3CDTF">2025-03-26T05:36:46Z</dcterms:created>
  <dcterms:modified xsi:type="dcterms:W3CDTF">2025-03-26T05:40:26Z</dcterms:modified>
</cp:coreProperties>
</file>